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7"/>
  </p:notesMasterIdLst>
  <p:handoutMasterIdLst>
    <p:handoutMasterId r:id="rId8"/>
  </p:handoutMasterIdLst>
  <p:sldIdLst>
    <p:sldId id="256" r:id="rId5"/>
    <p:sldId id="257" r:id="rId6"/>
  </p:sldIdLst>
  <p:sldSz cx="10058400" cy="77724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5" d="100"/>
          <a:sy n="75" d="100"/>
        </p:scale>
        <p:origin x="562" y="53"/>
      </p:cViewPr>
      <p:guideLst>
        <p:guide orient="horz" pos="2448"/>
        <p:guide pos="3168"/>
      </p:guideLst>
    </p:cSldViewPr>
  </p:slideViewPr>
  <p:notesTextViewPr>
    <p:cViewPr>
      <p:scale>
        <a:sx n="3" d="2"/>
        <a:sy n="3" d="2"/>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813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50446" y="0"/>
            <a:ext cx="2945659" cy="498136"/>
          </a:xfrm>
          <a:prstGeom prst="rect">
            <a:avLst/>
          </a:prstGeom>
        </p:spPr>
        <p:txBody>
          <a:bodyPr vert="horz" lIns="91440" tIns="45720" rIns="91440" bIns="45720" rtlCol="0"/>
          <a:lstStyle>
            <a:lvl1pPr algn="r">
              <a:defRPr sz="1200"/>
            </a:lvl1pPr>
          </a:lstStyle>
          <a:p>
            <a:fld id="{38D6FE3C-34D8-4B4B-9273-D907B0A3B964}" type="datetimeFigureOut">
              <a:rPr lang="en-US"/>
              <a:t>11/5/2025</a:t>
            </a:fld>
            <a:endParaRPr/>
          </a:p>
        </p:txBody>
      </p:sp>
      <p:sp>
        <p:nvSpPr>
          <p:cNvPr id="4" name="Footer Placeholder 3"/>
          <p:cNvSpPr>
            <a:spLocks noGrp="1"/>
          </p:cNvSpPr>
          <p:nvPr>
            <p:ph type="ftr" sz="quarter" idx="2"/>
          </p:nvPr>
        </p:nvSpPr>
        <p:spPr>
          <a:xfrm>
            <a:off x="3" y="9430093"/>
            <a:ext cx="2945659" cy="498135"/>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50446" y="9430093"/>
            <a:ext cx="2945659" cy="498135"/>
          </a:xfrm>
          <a:prstGeom prst="rect">
            <a:avLst/>
          </a:prstGeom>
        </p:spPr>
        <p:txBody>
          <a:bodyPr vert="horz" lIns="91440" tIns="45720" rIns="91440" bIns="45720" rtlCol="0" anchor="b"/>
          <a:lstStyle>
            <a:lvl1pPr algn="r">
              <a:defRPr sz="1200"/>
            </a:lvl1pPr>
          </a:lstStyle>
          <a:p>
            <a:fld id="{E169A89D-734B-4FAD-B6E7-2B864E72E489}" type="slidenum">
              <a:rPr/>
              <a:t>‹#›</a:t>
            </a:fld>
            <a:endParaRP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659" cy="498136"/>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50446" y="0"/>
            <a:ext cx="2945659" cy="498136"/>
          </a:xfrm>
          <a:prstGeom prst="rect">
            <a:avLst/>
          </a:prstGeom>
        </p:spPr>
        <p:txBody>
          <a:bodyPr vert="horz" lIns="91440" tIns="45720" rIns="91440" bIns="45720" rtlCol="0"/>
          <a:lstStyle>
            <a:lvl1pPr algn="r">
              <a:defRPr sz="1200"/>
            </a:lvl1pPr>
          </a:lstStyle>
          <a:p>
            <a:fld id="{1D0FF5F4-5691-49AF-9E16-FB22826F7264}" type="datetimeFigureOut">
              <a:rPr lang="en-US"/>
              <a:t>11/5/2025</a:t>
            </a:fld>
            <a:endParaRPr/>
          </a:p>
        </p:txBody>
      </p:sp>
      <p:sp>
        <p:nvSpPr>
          <p:cNvPr id="4" name="Slide Image Placeholder 3"/>
          <p:cNvSpPr>
            <a:spLocks noGrp="1" noRot="1" noChangeAspect="1"/>
          </p:cNvSpPr>
          <p:nvPr>
            <p:ph type="sldImg" idx="2"/>
          </p:nvPr>
        </p:nvSpPr>
        <p:spPr>
          <a:xfrm>
            <a:off x="1231900" y="1241425"/>
            <a:ext cx="4333875" cy="334962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79768" y="4777959"/>
            <a:ext cx="5438140" cy="3909239"/>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3" y="9430093"/>
            <a:ext cx="2945659" cy="498135"/>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50446" y="9430093"/>
            <a:ext cx="2945659" cy="498135"/>
          </a:xfrm>
          <a:prstGeom prst="rect">
            <a:avLst/>
          </a:prstGeom>
        </p:spPr>
        <p:txBody>
          <a:bodyPr vert="horz" lIns="91440" tIns="45720" rIns="91440" bIns="45720" rtlCol="0" anchor="b"/>
          <a:lstStyle>
            <a:lvl1pPr algn="r">
              <a:defRPr sz="1200"/>
            </a:lvl1pPr>
          </a:lstStyle>
          <a:p>
            <a:fld id="{952A89D7-7603-4ECB-ADF6-F6CF2BE4F401}" type="slidenum">
              <a:rPr/>
              <a:t>‹#›</a:t>
            </a:fld>
            <a:endParaRP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a:t>Click icon to add picture</a:t>
            </a:r>
            <a:endParaRPr/>
          </a:p>
        </p:txBody>
      </p:sp>
      <p:sp>
        <p:nvSpPr>
          <p:cNvPr id="16" name="Rectangle 15"/>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a:t>Click icon to add picture</a:t>
            </a:r>
            <a:endParaRPr/>
          </a:p>
        </p:txBody>
      </p:sp>
      <p:sp>
        <p:nvSpPr>
          <p:cNvPr id="20" name="Rectangle 19"/>
          <p:cNvSpPr/>
          <p:nvPr userDrawn="1"/>
        </p:nvSpPr>
        <p:spPr>
          <a:xfrm>
            <a:off x="7141464" y="1901952"/>
            <a:ext cx="2450592" cy="14630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Text Placeholder 21"/>
          <p:cNvSpPr>
            <a:spLocks noGrp="1"/>
          </p:cNvSpPr>
          <p:nvPr>
            <p:ph type="body" sz="quarter" idx="13" hasCustomPrompt="1"/>
          </p:nvPr>
        </p:nvSpPr>
        <p:spPr>
          <a:xfrm>
            <a:off x="7142163" y="639763"/>
            <a:ext cx="2449512" cy="1262062"/>
          </a:xfrm>
        </p:spPr>
        <p:txBody>
          <a:bodyPr anchor="ctr">
            <a:noAutofit/>
          </a:bodyPr>
          <a:lstStyle>
            <a:lvl1pPr marL="0" indent="0" algn="ctr">
              <a:lnSpc>
                <a:spcPct val="85000"/>
              </a:lnSpc>
              <a:spcBef>
                <a:spcPts val="0"/>
              </a:spcBef>
              <a:buNone/>
              <a:defRPr sz="3600">
                <a:solidFill>
                  <a:schemeClr val="tx2"/>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a:t>
            </a:r>
            <a:br>
              <a:rPr/>
            </a:br>
            <a:r>
              <a:t>name</a:t>
            </a:r>
          </a:p>
        </p:txBody>
      </p:sp>
      <p:sp>
        <p:nvSpPr>
          <p:cNvPr id="23" name="Text Placeholder 21"/>
          <p:cNvSpPr>
            <a:spLocks noGrp="1"/>
          </p:cNvSpPr>
          <p:nvPr>
            <p:ph type="body" sz="quarter" idx="14" hasCustomPrompt="1"/>
          </p:nvPr>
        </p:nvSpPr>
        <p:spPr>
          <a:xfrm>
            <a:off x="3758184" y="5148648"/>
            <a:ext cx="2449512" cy="266486"/>
          </a:xfrm>
        </p:spPr>
        <p:txBody>
          <a:bodyPr anchor="t">
            <a:noAutofit/>
          </a:bodyPr>
          <a:lstStyle>
            <a:lvl1pPr marL="0" indent="0" algn="ct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name</a:t>
            </a:r>
          </a:p>
        </p:txBody>
      </p:sp>
      <p:sp>
        <p:nvSpPr>
          <p:cNvPr id="24" name="Text Placeholder 21"/>
          <p:cNvSpPr>
            <a:spLocks noGrp="1"/>
          </p:cNvSpPr>
          <p:nvPr>
            <p:ph type="body" sz="quarter" idx="15" hasCustomPrompt="1"/>
          </p:nvPr>
        </p:nvSpPr>
        <p:spPr>
          <a:xfrm>
            <a:off x="3758184" y="5465711"/>
            <a:ext cx="2449512" cy="427881"/>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business address</a:t>
            </a:r>
          </a:p>
        </p:txBody>
      </p:sp>
      <p:sp>
        <p:nvSpPr>
          <p:cNvPr id="25" name="Text Placeholder 21"/>
          <p:cNvSpPr>
            <a:spLocks noGrp="1"/>
          </p:cNvSpPr>
          <p:nvPr>
            <p:ph type="body" sz="quarter" idx="16" hasCustomPrompt="1"/>
          </p:nvPr>
        </p:nvSpPr>
        <p:spPr>
          <a:xfrm>
            <a:off x="3758184" y="5910688"/>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phone</a:t>
            </a:r>
          </a:p>
        </p:txBody>
      </p:sp>
      <p:sp>
        <p:nvSpPr>
          <p:cNvPr id="26" name="Text Placeholder 21"/>
          <p:cNvSpPr>
            <a:spLocks noGrp="1"/>
          </p:cNvSpPr>
          <p:nvPr>
            <p:ph type="body" sz="quarter" idx="17" hasCustomPrompt="1"/>
          </p:nvPr>
        </p:nvSpPr>
        <p:spPr>
          <a:xfrm>
            <a:off x="3758184" y="6155974"/>
            <a:ext cx="2449512" cy="185965"/>
          </a:xfrm>
        </p:spPr>
        <p:txBody>
          <a:bodyPr anchor="ctr">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email</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website URL</a:t>
            </a:r>
          </a:p>
        </p:txBody>
      </p:sp>
      <p:sp>
        <p:nvSpPr>
          <p:cNvPr id="28" name="Text Placeholder 21"/>
          <p:cNvSpPr>
            <a:spLocks noGrp="1"/>
          </p:cNvSpPr>
          <p:nvPr>
            <p:ph type="body" sz="quarter" idx="19" hasCustomPrompt="1"/>
          </p:nvPr>
        </p:nvSpPr>
        <p:spPr>
          <a:xfrm>
            <a:off x="457200" y="4736592"/>
            <a:ext cx="2359152" cy="2075688"/>
          </a:xfrm>
        </p:spPr>
        <p:txBody>
          <a:bodyPr lIns="182880" rIns="182880" anchor="ctr">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p:cNvSpPr/>
          <p:nvPr userDrawn="1"/>
        </p:nvSpPr>
        <p:spPr>
          <a:xfrm>
            <a:off x="3849624" y="685800"/>
            <a:ext cx="2450592" cy="395039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Rectangle 3"/>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a:t>Click icon to add picture</a:t>
            </a:r>
            <a:endParaRPr/>
          </a:p>
        </p:txBody>
      </p:sp>
      <p:sp>
        <p:nvSpPr>
          <p:cNvPr id="13" name="Rectangle 12"/>
          <p:cNvSpPr/>
          <p:nvPr userDrawn="1"/>
        </p:nvSpPr>
        <p:spPr>
          <a:xfrm>
            <a:off x="3849624" y="457200"/>
            <a:ext cx="245059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userDrawn="1"/>
        </p:nvSpPr>
        <p:spPr>
          <a:xfrm>
            <a:off x="3849624" y="6854395"/>
            <a:ext cx="245059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1" name="Text Placeholder 21"/>
          <p:cNvSpPr>
            <a:spLocks noGrp="1"/>
          </p:cNvSpPr>
          <p:nvPr>
            <p:ph type="body" sz="quarter" idx="20" hasCustomPrompt="1"/>
          </p:nvPr>
        </p:nvSpPr>
        <p:spPr>
          <a:xfrm>
            <a:off x="457200" y="3004771"/>
            <a:ext cx="2450592" cy="662354"/>
          </a:xfrm>
        </p:spPr>
        <p:txBody>
          <a:bodyPr lIns="91440" rIns="91440" bIns="0" anchor="b">
            <a:noAutofit/>
          </a:bodyPr>
          <a:lstStyle>
            <a:lvl1pPr marL="0" indent="0" algn="l">
              <a:lnSpc>
                <a:spcPct val="114000"/>
              </a:lnSpc>
              <a:spcBef>
                <a:spcPts val="800"/>
              </a:spcBef>
              <a:buNone/>
              <a:defRPr sz="20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accent2">
                    <a:lumMod val="75000"/>
                  </a:schemeClr>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a:t>Click icon to add picture</a:t>
            </a:r>
            <a:endParaRPr/>
          </a:p>
        </p:txBody>
      </p:sp>
      <p:sp>
        <p:nvSpPr>
          <p:cNvPr id="36" name="Text Placeholder 21"/>
          <p:cNvSpPr>
            <a:spLocks noGrp="1"/>
          </p:cNvSpPr>
          <p:nvPr>
            <p:ph type="body" sz="quarter" idx="24" hasCustomPrompt="1"/>
          </p:nvPr>
        </p:nvSpPr>
        <p:spPr>
          <a:xfrm>
            <a:off x="7235571" y="4636192"/>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8" name="Text Placeholder 21"/>
          <p:cNvSpPr>
            <a:spLocks noGrp="1"/>
          </p:cNvSpPr>
          <p:nvPr>
            <p:ph type="body" sz="quarter" idx="26" hasCustomPrompt="1"/>
          </p:nvPr>
        </p:nvSpPr>
        <p:spPr>
          <a:xfrm>
            <a:off x="7235571" y="2854381"/>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0" name="Text Placeholder 21"/>
          <p:cNvSpPr>
            <a:spLocks noGrp="1"/>
          </p:cNvSpPr>
          <p:nvPr>
            <p:ph type="body" sz="quarter" idx="28" hasCustomPrompt="1"/>
          </p:nvPr>
        </p:nvSpPr>
        <p:spPr>
          <a:xfrm>
            <a:off x="7235571" y="933388"/>
            <a:ext cx="2359152" cy="23705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Text Placeholder 21"/>
          <p:cNvSpPr>
            <a:spLocks noGrp="1"/>
          </p:cNvSpPr>
          <p:nvPr>
            <p:ph type="body" sz="quarter" idx="33" hasCustomPrompt="1"/>
          </p:nvPr>
        </p:nvSpPr>
        <p:spPr>
          <a:xfrm>
            <a:off x="7235571" y="1170442"/>
            <a:ext cx="2359152" cy="1560646"/>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6" name="Text Placeholder 21"/>
          <p:cNvSpPr>
            <a:spLocks noGrp="1"/>
          </p:cNvSpPr>
          <p:nvPr>
            <p:ph type="body" sz="quarter" idx="34" hasCustomPrompt="1"/>
          </p:nvPr>
        </p:nvSpPr>
        <p:spPr>
          <a:xfrm>
            <a:off x="7235571" y="3091437"/>
            <a:ext cx="2359152" cy="1393177"/>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47" name="Text Placeholder 21"/>
          <p:cNvSpPr>
            <a:spLocks noGrp="1"/>
          </p:cNvSpPr>
          <p:nvPr>
            <p:ph type="body" sz="quarter" idx="35" hasCustomPrompt="1"/>
          </p:nvPr>
        </p:nvSpPr>
        <p:spPr>
          <a:xfrm>
            <a:off x="7235571" y="4873246"/>
            <a:ext cx="2359152" cy="1905104"/>
          </a:xfrm>
        </p:spPr>
        <p:txBody>
          <a:bodyPr lIns="91440" rIns="91440" anchor="t">
            <a:noAutofit/>
          </a:bodyPr>
          <a:lstStyle>
            <a:lvl1pPr marL="182880" indent="-18288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11/5/2025</a:t>
            </a:fld>
            <a:endParaRPr/>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300"/>
              </a:spcBef>
            </a:pPr>
            <a:r>
              <a:rPr sz="1000" dirty="0">
                <a:solidFill>
                  <a:prstClr val="white">
                    <a:lumMod val="50000"/>
                  </a:prstClr>
                </a:solidFill>
                <a:latin typeface="Calibri Light" panose="020F0302020204030204" pitchFamily="34" charset="0"/>
                <a:cs typeface="Calibri" panose="020F0502020204030204" pitchFamily="34" charset="0"/>
              </a:rPr>
              <a:t>The placeholders in this brochure are formatted for you. If you want to add or remove bullet points from text, just click the Bullets button on the Home tab.</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click a picture, press the Delete key, then click the icon to add your picture.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If you replace a photo</a:t>
            </a:r>
            <a:r>
              <a:rPr lang="en-US" sz="1000" baseline="0" dirty="0">
                <a:solidFill>
                  <a:prstClr val="white">
                    <a:lumMod val="50000"/>
                  </a:prstClr>
                </a:solidFill>
                <a:latin typeface="Calibri Light" panose="020F0302020204030204" pitchFamily="34" charset="0"/>
                <a:cs typeface="Calibri" panose="020F0502020204030204" pitchFamily="34" charset="0"/>
              </a:rPr>
              <a:t> with your own and it’s not a flawless fit for the space, you can crop it to fit in almost no time. Just select the picture and then, on the Picture tools Format tab, in the Size group, click Crop.</a:t>
            </a:r>
            <a:endParaRPr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uk/imgres?imgurl=http://www.aldermansgreen.coventry.sch.uk/images/school/good-to-be-green.jpg&amp;imgrefurl=http://www.aldermansgreen.coventry.sch.uk/school/behaviour.html&amp;h=210&amp;w=300&amp;tbnid=7mDmuFOUubbj-M:&amp;zoom=1&amp;q=good%20to%20be%20green&amp;docid=vzk8rhVaw-NULM&amp;ei=mfwOVLrsLNHlapiRgtAH&amp;tbm=isch&amp;ved=0CCUQMygAMAA&amp;iact=rc&amp;uact=3&amp;dur=524&amp;page=1&amp;start=0&amp;ndsp=19"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p:cNvSpPr>
            <a:spLocks noGrp="1"/>
          </p:cNvSpPr>
          <p:nvPr>
            <p:ph type="body" sz="quarter" idx="13"/>
          </p:nvPr>
        </p:nvSpPr>
        <p:spPr>
          <a:xfrm>
            <a:off x="7121021" y="2215270"/>
            <a:ext cx="2449512" cy="4499429"/>
          </a:xfrm>
        </p:spPr>
        <p:txBody>
          <a:bodyPr/>
          <a:lstStyle/>
          <a:p>
            <a:r>
              <a:rPr lang="en-US" sz="2400" dirty="0">
                <a:latin typeface="Comic Sans MS" panose="030F0702030302020204" pitchFamily="66" charset="0"/>
              </a:rPr>
              <a:t>New </a:t>
            </a:r>
            <a:r>
              <a:rPr lang="en-US" sz="2400" dirty="0" err="1">
                <a:latin typeface="Comic Sans MS" panose="030F0702030302020204" pitchFamily="66" charset="0"/>
              </a:rPr>
              <a:t>Delaval</a:t>
            </a:r>
            <a:r>
              <a:rPr lang="en-US" sz="2400" dirty="0">
                <a:latin typeface="Comic Sans MS" panose="030F0702030302020204" pitchFamily="66" charset="0"/>
              </a:rPr>
              <a:t> Primary School</a:t>
            </a:r>
          </a:p>
          <a:p>
            <a:endParaRPr lang="en-US" sz="1600" dirty="0">
              <a:latin typeface="Comic Sans MS" panose="030F0702030302020204" pitchFamily="66" charset="0"/>
            </a:endParaRPr>
          </a:p>
          <a:p>
            <a:endParaRPr lang="en-US" dirty="0">
              <a:latin typeface="Comic Sans MS" panose="030F0702030302020204" pitchFamily="66" charset="0"/>
            </a:endParaRPr>
          </a:p>
          <a:p>
            <a:endParaRPr lang="en-US" dirty="0">
              <a:latin typeface="Comic Sans MS" panose="030F0702030302020204" pitchFamily="66" charset="0"/>
            </a:endParaRPr>
          </a:p>
          <a:p>
            <a:endParaRPr lang="en-US" sz="2800" dirty="0">
              <a:latin typeface="Comic Sans MS" panose="030F0702030302020204" pitchFamily="66" charset="0"/>
            </a:endParaRPr>
          </a:p>
          <a:p>
            <a:r>
              <a:rPr lang="en-US" sz="2800" dirty="0">
                <a:latin typeface="Comic Sans MS" panose="030F0702030302020204" pitchFamily="66" charset="0"/>
              </a:rPr>
              <a:t>Autumn 2</a:t>
            </a:r>
          </a:p>
          <a:p>
            <a:endParaRPr lang="en-US" dirty="0">
              <a:latin typeface="Comic Sans MS" panose="030F0702030302020204" pitchFamily="66" charset="0"/>
            </a:endParaRPr>
          </a:p>
          <a:p>
            <a:r>
              <a:rPr lang="en-US" dirty="0">
                <a:latin typeface="Comic Sans MS" panose="030F0702030302020204" pitchFamily="66" charset="0"/>
              </a:rPr>
              <a:t>Nursery</a:t>
            </a:r>
          </a:p>
          <a:p>
            <a:r>
              <a:rPr lang="en-US" sz="1800" dirty="0">
                <a:latin typeface="Comic Sans MS" panose="030F0702030302020204" pitchFamily="66" charset="0"/>
              </a:rPr>
              <a:t>2025-2026</a:t>
            </a:r>
          </a:p>
        </p:txBody>
      </p:sp>
      <p:sp>
        <p:nvSpPr>
          <p:cNvPr id="10" name="Text Placeholder 9"/>
          <p:cNvSpPr>
            <a:spLocks noGrp="1"/>
          </p:cNvSpPr>
          <p:nvPr>
            <p:ph type="body" sz="quarter" idx="14"/>
          </p:nvPr>
        </p:nvSpPr>
        <p:spPr>
          <a:xfrm>
            <a:off x="7127292" y="6812386"/>
            <a:ext cx="2449512" cy="266486"/>
          </a:xfrm>
        </p:spPr>
        <p:txBody>
          <a:bodyPr/>
          <a:lstStyle/>
          <a:p>
            <a:r>
              <a:rPr lang="en-GB" dirty="0">
                <a:solidFill>
                  <a:schemeClr val="bg1"/>
                </a:solidFill>
              </a:rPr>
              <a:t>School contact number 01670 353255 </a:t>
            </a:r>
          </a:p>
        </p:txBody>
      </p:sp>
      <p:sp>
        <p:nvSpPr>
          <p:cNvPr id="27" name="Rectangle 14"/>
          <p:cNvSpPr>
            <a:spLocks noChangeArrowheads="1"/>
          </p:cNvSpPr>
          <p:nvPr/>
        </p:nvSpPr>
        <p:spPr bwMode="auto">
          <a:xfrm rot="10800000" flipV="1">
            <a:off x="482721" y="485921"/>
            <a:ext cx="27519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GB" altLang="en-US"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GB" altLang="en-US" sz="20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rPr>
              <a:t>You may hear your child talking about “Good to be Green.” </a:t>
            </a:r>
            <a:endParaRPr kumimoji="0" lang="en-GB"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61" name="Picture 1" descr="Description: http://t2.gstatic.com/images?q=tbn:ANd9GcSjTNVOFWLaKV9BRM6Zuwen4nGnY_0Vjq_tiT3JpEcK8a4Uq1ncBQ:www.aldermansgreen.coventry.sch.uk/images/school/good-to-be-gree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526" y="4932813"/>
            <a:ext cx="2074611" cy="1781886"/>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15"/>
          <p:cNvSpPr>
            <a:spLocks noChangeArrowheads="1"/>
          </p:cNvSpPr>
          <p:nvPr/>
        </p:nvSpPr>
        <p:spPr bwMode="auto">
          <a:xfrm>
            <a:off x="482720" y="1855702"/>
            <a:ext cx="244951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This is a Behaviour Management Scheme which encourages positive behaviour in and around our school. Yellow and red cards may be given for negative behaviour and green and silver “privilege cards” are awarded for positive behaviour.</a:t>
            </a:r>
            <a:r>
              <a:rPr kumimoji="0" lang="en-GB" altLang="en-US" sz="1000" b="0" i="0" u="none" strike="noStrike" cap="none" normalizeH="0" baseline="0" dirty="0">
                <a:ln>
                  <a:noFill/>
                </a:ln>
                <a:solidFill>
                  <a:schemeClr val="tx1"/>
                </a:solidFill>
                <a:effectLst/>
              </a:rPr>
              <a:t> </a:t>
            </a:r>
            <a:endParaRPr kumimoji="0" lang="en-GB" altLang="en-US" sz="2000" b="0" i="0" u="none" strike="noStrike" cap="none" normalizeH="0" baseline="0" dirty="0">
              <a:ln>
                <a:noFill/>
              </a:ln>
              <a:solidFill>
                <a:schemeClr val="tx1"/>
              </a:solidFill>
              <a:effectLst/>
              <a:latin typeface="Arial" panose="020B0604020202020204" pitchFamily="34" charset="0"/>
            </a:endParaRPr>
          </a:p>
        </p:txBody>
      </p:sp>
      <p:sp>
        <p:nvSpPr>
          <p:cNvPr id="35" name="Text Placeholder 27"/>
          <p:cNvSpPr>
            <a:spLocks noGrp="1"/>
          </p:cNvSpPr>
          <p:nvPr>
            <p:ph type="body" sz="quarter" idx="4294967295"/>
          </p:nvPr>
        </p:nvSpPr>
        <p:spPr>
          <a:xfrm>
            <a:off x="3998793" y="711349"/>
            <a:ext cx="2127129" cy="6208065"/>
          </a:xfrm>
          <a:prstGeom prst="rect">
            <a:avLst/>
          </a:prstGeom>
        </p:spPr>
        <p:txBody>
          <a:bodyPr>
            <a:normAutofit/>
          </a:bodyPr>
          <a:lstStyle/>
          <a:p>
            <a:pPr marL="0" indent="0">
              <a:buNone/>
            </a:pPr>
            <a:r>
              <a:rPr lang="en-US" sz="1600" dirty="0">
                <a:latin typeface="Comic Sans MS" panose="030F0702030302020204" pitchFamily="66" charset="0"/>
              </a:rPr>
              <a:t>Reminders:</a:t>
            </a:r>
          </a:p>
          <a:p>
            <a:r>
              <a:rPr lang="en-GB" sz="1400" dirty="0">
                <a:latin typeface="Comic Sans MS" panose="030F0702030302020204" pitchFamily="66" charset="0"/>
              </a:rPr>
              <a:t>Times of the day</a:t>
            </a:r>
          </a:p>
          <a:p>
            <a:pPr marL="0" indent="0">
              <a:buNone/>
            </a:pPr>
            <a:r>
              <a:rPr lang="en-GB" sz="1400" dirty="0">
                <a:latin typeface="Comic Sans MS" panose="030F0702030302020204" pitchFamily="66" charset="0"/>
              </a:rPr>
              <a:t>Am session 8.30-11.30</a:t>
            </a:r>
          </a:p>
          <a:p>
            <a:pPr marL="0" indent="0">
              <a:buNone/>
            </a:pPr>
            <a:r>
              <a:rPr lang="en-GB" sz="1400" dirty="0">
                <a:latin typeface="Comic Sans MS" panose="030F0702030302020204" pitchFamily="66" charset="0"/>
              </a:rPr>
              <a:t>pm session 12.15-3.15</a:t>
            </a:r>
          </a:p>
          <a:p>
            <a:pPr marL="0" indent="0">
              <a:buNone/>
            </a:pPr>
            <a:r>
              <a:rPr lang="en-GB" sz="1400" dirty="0">
                <a:latin typeface="Comic Sans MS" panose="030F0702030302020204" pitchFamily="66" charset="0"/>
              </a:rPr>
              <a:t>Please arrive on time and collect promptly. </a:t>
            </a:r>
          </a:p>
          <a:p>
            <a:r>
              <a:rPr lang="en-GB" sz="1400" b="1" u="sng" dirty="0">
                <a:latin typeface="Comic Sans MS" panose="030F0702030302020204" pitchFamily="66" charset="0"/>
              </a:rPr>
              <a:t>Please name ALL clothing. </a:t>
            </a:r>
          </a:p>
          <a:p>
            <a:r>
              <a:rPr lang="en-GB" sz="1400" b="1" u="sng" dirty="0">
                <a:latin typeface="Comic Sans MS" panose="030F0702030302020204" pitchFamily="66" charset="0"/>
              </a:rPr>
              <a:t>Please provide spare clothing for your child</a:t>
            </a:r>
          </a:p>
          <a:p>
            <a:r>
              <a:rPr lang="en-US" sz="1400" b="1" dirty="0">
                <a:latin typeface="Comic Sans MS" panose="030F0702030302020204" pitchFamily="66" charset="0"/>
              </a:rPr>
              <a:t>Tuesday</a:t>
            </a:r>
            <a:r>
              <a:rPr lang="en-US" sz="1400" dirty="0">
                <a:latin typeface="Comic Sans MS" panose="030F0702030302020204" pitchFamily="66" charset="0"/>
              </a:rPr>
              <a:t> – homework to be handed into school.</a:t>
            </a:r>
          </a:p>
          <a:p>
            <a:r>
              <a:rPr lang="en-US" sz="1400" b="1" dirty="0">
                <a:latin typeface="Comic Sans MS" panose="030F0702030302020204" pitchFamily="66" charset="0"/>
              </a:rPr>
              <a:t>Thursday</a:t>
            </a:r>
            <a:r>
              <a:rPr lang="en-US" sz="1400" dirty="0">
                <a:latin typeface="Comic Sans MS" panose="030F0702030302020204" pitchFamily="66" charset="0"/>
              </a:rPr>
              <a:t> – homework handed out to children. </a:t>
            </a:r>
          </a:p>
          <a:p>
            <a:r>
              <a:rPr lang="en-US" sz="1200" dirty="0">
                <a:latin typeface="Comic Sans MS" panose="030F0702030302020204" pitchFamily="66" charset="0"/>
              </a:rPr>
              <a:t>Library Books changed weekly.</a:t>
            </a:r>
          </a:p>
          <a:p>
            <a:pPr marL="0" indent="0">
              <a:buNone/>
            </a:pPr>
            <a:endParaRPr lang="en-US" dirty="0">
              <a:latin typeface="Comic Sans MS" panose="030F0702030302020204" pitchFamily="66" charset="0"/>
            </a:endParaRPr>
          </a:p>
          <a:p>
            <a:pPr marL="0" indent="0">
              <a:buNone/>
            </a:pPr>
            <a:endParaRPr lang="en-US" dirty="0">
              <a:latin typeface="Comic Sans MS" panose="030F0702030302020204" pitchFamily="66" charset="0"/>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2899" y="668821"/>
            <a:ext cx="1725756" cy="1203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a:extLst>
              <a:ext uri="{FF2B5EF4-FFF2-40B4-BE49-F238E27FC236}">
                <a16:creationId xmlns:a16="http://schemas.microsoft.com/office/drawing/2014/main" id="{ADE5906B-CC2C-47FB-9F6E-79D51F80FE35}"/>
              </a:ext>
            </a:extLst>
          </p:cNvPr>
          <p:cNvPicPr>
            <a:picLocks noChangeAspect="1"/>
          </p:cNvPicPr>
          <p:nvPr/>
        </p:nvPicPr>
        <p:blipFill>
          <a:blip r:embed="rId5"/>
          <a:stretch>
            <a:fillRect/>
          </a:stretch>
        </p:blipFill>
        <p:spPr>
          <a:xfrm>
            <a:off x="7853680" y="3350895"/>
            <a:ext cx="1038443" cy="1233481"/>
          </a:xfrm>
          <a:prstGeom prst="rect">
            <a:avLst/>
          </a:prstGeo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20"/>
          </p:nvPr>
        </p:nvSpPr>
        <p:spPr>
          <a:xfrm>
            <a:off x="457180" y="760696"/>
            <a:ext cx="2450592" cy="662354"/>
          </a:xfrm>
        </p:spPr>
        <p:txBody>
          <a:bodyPr/>
          <a:lstStyle/>
          <a:p>
            <a:pPr algn="ctr"/>
            <a:r>
              <a:rPr lang="en-US" dirty="0">
                <a:latin typeface="Comic Sans MS" panose="030F0702030302020204" pitchFamily="66" charset="0"/>
              </a:rPr>
              <a:t>Autumn 2 Term</a:t>
            </a:r>
          </a:p>
        </p:txBody>
      </p:sp>
      <p:sp>
        <p:nvSpPr>
          <p:cNvPr id="28" name="Text Placeholder 27"/>
          <p:cNvSpPr>
            <a:spLocks noGrp="1"/>
          </p:cNvSpPr>
          <p:nvPr>
            <p:ph type="body" sz="quarter" idx="21"/>
          </p:nvPr>
        </p:nvSpPr>
        <p:spPr>
          <a:xfrm>
            <a:off x="3984793" y="858195"/>
            <a:ext cx="2215288" cy="3755175"/>
          </a:xfrm>
        </p:spPr>
        <p:txBody>
          <a:bodyPr/>
          <a:lstStyle/>
          <a:p>
            <a:pPr algn="ctr"/>
            <a:r>
              <a:rPr lang="en-US" sz="2000" dirty="0">
                <a:latin typeface="Comic Sans MS" panose="030F0702030302020204" pitchFamily="66" charset="0"/>
              </a:rPr>
              <a:t>Literacy Focus:</a:t>
            </a:r>
          </a:p>
          <a:p>
            <a:pPr algn="ctr"/>
            <a:r>
              <a:rPr lang="en-US" sz="2000" dirty="0">
                <a:latin typeface="Comic Sans MS" panose="030F0702030302020204" pitchFamily="66" charset="0"/>
              </a:rPr>
              <a:t>Jack and the beanstalk </a:t>
            </a:r>
          </a:p>
        </p:txBody>
      </p:sp>
      <p:sp>
        <p:nvSpPr>
          <p:cNvPr id="68" name="Text Placeholder 67"/>
          <p:cNvSpPr>
            <a:spLocks noGrp="1"/>
          </p:cNvSpPr>
          <p:nvPr>
            <p:ph type="body" sz="quarter" idx="28"/>
          </p:nvPr>
        </p:nvSpPr>
        <p:spPr>
          <a:xfrm>
            <a:off x="7135052" y="996365"/>
            <a:ext cx="2514919" cy="554921"/>
          </a:xfrm>
        </p:spPr>
        <p:txBody>
          <a:bodyPr/>
          <a:lstStyle/>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endParaRPr lang="en-US" sz="3200" dirty="0">
              <a:latin typeface="Comic Sans MS" panose="030F0702030302020204" pitchFamily="66" charset="0"/>
            </a:endParaRPr>
          </a:p>
          <a:p>
            <a:pPr algn="ctr"/>
            <a:r>
              <a:rPr lang="en-US" sz="2400" dirty="0">
                <a:latin typeface="Comic Sans MS" panose="030F0702030302020204" pitchFamily="66" charset="0"/>
              </a:rPr>
              <a:t>Topic:</a:t>
            </a:r>
          </a:p>
          <a:p>
            <a:pPr algn="ctr"/>
            <a:r>
              <a:rPr lang="en-US" sz="2400" dirty="0">
                <a:latin typeface="Comic Sans MS" panose="030F0702030302020204" pitchFamily="66" charset="0"/>
              </a:rPr>
              <a:t>Castles</a:t>
            </a:r>
          </a:p>
        </p:txBody>
      </p:sp>
      <p:sp>
        <p:nvSpPr>
          <p:cNvPr id="42" name="Text Placeholder 41"/>
          <p:cNvSpPr>
            <a:spLocks noGrp="1"/>
          </p:cNvSpPr>
          <p:nvPr>
            <p:ph type="body" sz="quarter" idx="31"/>
          </p:nvPr>
        </p:nvSpPr>
        <p:spPr>
          <a:xfrm>
            <a:off x="447943" y="1679346"/>
            <a:ext cx="2556608" cy="4433986"/>
          </a:xfrm>
        </p:spPr>
        <p:txBody>
          <a:bodyPr/>
          <a:lstStyle/>
          <a:p>
            <a:pPr marL="0" indent="0">
              <a:buNone/>
            </a:pPr>
            <a:r>
              <a:rPr lang="en-GB" sz="1600" dirty="0">
                <a:latin typeface="Comic Sans MS" panose="030F0702030302020204" pitchFamily="66" charset="0"/>
              </a:rPr>
              <a:t>Dear Parent/ Carer, </a:t>
            </a:r>
          </a:p>
          <a:p>
            <a:pPr marL="0" indent="0">
              <a:buNone/>
            </a:pPr>
            <a:r>
              <a:rPr lang="en-GB" sz="1600" dirty="0">
                <a:latin typeface="Comic Sans MS" panose="030F0702030302020204" pitchFamily="66" charset="0"/>
              </a:rPr>
              <a:t>This half term our  focus story will be</a:t>
            </a:r>
          </a:p>
          <a:p>
            <a:pPr marL="0" indent="0">
              <a:buNone/>
            </a:pPr>
            <a:r>
              <a:rPr lang="en-GB" sz="1600" dirty="0">
                <a:highlight>
                  <a:srgbClr val="FFFF00"/>
                </a:highlight>
                <a:latin typeface="Comic Sans MS" panose="030F0702030302020204" pitchFamily="66" charset="0"/>
              </a:rPr>
              <a:t>Jack and the beanstalk</a:t>
            </a:r>
          </a:p>
          <a:p>
            <a:pPr marL="0" indent="0">
              <a:buNone/>
            </a:pPr>
            <a:r>
              <a:rPr lang="en-GB" sz="1600" dirty="0">
                <a:latin typeface="Comic Sans MS" panose="030F0702030302020204" pitchFamily="66" charset="0"/>
              </a:rPr>
              <a:t>We will be sending home some activities linked to the focus story for you to enjoy with your child.</a:t>
            </a:r>
          </a:p>
          <a:p>
            <a:pPr marL="0" indent="0">
              <a:buNone/>
            </a:pPr>
            <a:endParaRPr lang="en-GB" sz="1600" dirty="0">
              <a:latin typeface="Comic Sans MS" panose="030F0702030302020204" pitchFamily="66" charset="0"/>
            </a:endParaRPr>
          </a:p>
          <a:p>
            <a:pPr marL="0" indent="0">
              <a:buNone/>
            </a:pPr>
            <a:r>
              <a:rPr lang="en-GB" sz="1600" dirty="0">
                <a:latin typeface="Comic Sans MS" panose="030F0702030302020204" pitchFamily="66" charset="0"/>
              </a:rPr>
              <a:t>This booklet has some ideas you could do at home to support your child with their learning and development. </a:t>
            </a:r>
          </a:p>
        </p:txBody>
      </p:sp>
      <p:sp>
        <p:nvSpPr>
          <p:cNvPr id="92" name="Text Placeholder 91"/>
          <p:cNvSpPr>
            <a:spLocks noGrp="1"/>
          </p:cNvSpPr>
          <p:nvPr>
            <p:ph type="body" sz="quarter" idx="33"/>
          </p:nvPr>
        </p:nvSpPr>
        <p:spPr>
          <a:xfrm>
            <a:off x="7180323" y="1423050"/>
            <a:ext cx="2469648" cy="3190320"/>
          </a:xfrm>
        </p:spPr>
        <p:txBody>
          <a:bodyPr/>
          <a:lstStyle/>
          <a:p>
            <a:r>
              <a:rPr lang="en-US" sz="1400" dirty="0">
                <a:latin typeface="Comic Sans MS" pitchFamily="66" charset="0"/>
              </a:rPr>
              <a:t>Read the story and encourage your child to retell the story with you.</a:t>
            </a:r>
          </a:p>
          <a:p>
            <a:r>
              <a:rPr lang="en-US" sz="1400" dirty="0">
                <a:latin typeface="Comic Sans MS" pitchFamily="66" charset="0"/>
              </a:rPr>
              <a:t>Plant a bean and watch it grow.</a:t>
            </a:r>
          </a:p>
          <a:p>
            <a:r>
              <a:rPr lang="en-US" sz="1400" dirty="0">
                <a:latin typeface="Comic Sans MS" pitchFamily="66" charset="0"/>
              </a:rPr>
              <a:t>Encourage your child to become independent when putting own their own coat.</a:t>
            </a:r>
          </a:p>
          <a:p>
            <a:r>
              <a:rPr lang="en-US" sz="1400" dirty="0">
                <a:latin typeface="Comic Sans MS" pitchFamily="66" charset="0"/>
              </a:rPr>
              <a:t>Sing counting songs and Nursery rhymes.</a:t>
            </a:r>
          </a:p>
          <a:p>
            <a:r>
              <a:rPr lang="en-US" sz="1400" dirty="0">
                <a:latin typeface="Comic Sans MS" pitchFamily="66" charset="0"/>
              </a:rPr>
              <a:t>Encourage your child to draw the characters from the story. Encourage facial features and drawing a body </a:t>
            </a:r>
            <a:r>
              <a:rPr lang="en-US" sz="1400">
                <a:latin typeface="Comic Sans MS" pitchFamily="66" charset="0"/>
              </a:rPr>
              <a:t>with arms and legs.</a:t>
            </a:r>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a:p>
            <a:endParaRPr lang="en-US" sz="1400" dirty="0">
              <a:latin typeface="Comic Sans MS" pitchFamily="66"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2345" y="5622059"/>
            <a:ext cx="1971675"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a:extLst>
              <a:ext uri="{FF2B5EF4-FFF2-40B4-BE49-F238E27FC236}">
                <a16:creationId xmlns:a16="http://schemas.microsoft.com/office/drawing/2014/main" id="{CC976E82-6226-457A-BA90-9583F89C5AB5}"/>
              </a:ext>
            </a:extLst>
          </p:cNvPr>
          <p:cNvPicPr>
            <a:picLocks noChangeAspect="1"/>
          </p:cNvPicPr>
          <p:nvPr/>
        </p:nvPicPr>
        <p:blipFill>
          <a:blip r:embed="rId3"/>
          <a:stretch>
            <a:fillRect/>
          </a:stretch>
        </p:blipFill>
        <p:spPr>
          <a:xfrm>
            <a:off x="4200404" y="4507634"/>
            <a:ext cx="1876425" cy="2228850"/>
          </a:xfrm>
          <a:prstGeom prst="rect">
            <a:avLst/>
          </a:prstGeom>
        </p:spPr>
      </p:pic>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Travel Brochure 11 x 8.5">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opic lette for parents.potx" id="{C8C7F28C-A520-4A32-84CD-EDD10FD63622}" vid="{A8F2F039-6F0F-4C22-BA9E-0277E43D5EB4}"/>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70E284D1FCDC40BB34C8D33B3628B8" ma:contentTypeVersion="16" ma:contentTypeDescription="Create a new document." ma:contentTypeScope="" ma:versionID="50e10da571713b893e21758842aeb093">
  <xsd:schema xmlns:xsd="http://www.w3.org/2001/XMLSchema" xmlns:xs="http://www.w3.org/2001/XMLSchema" xmlns:p="http://schemas.microsoft.com/office/2006/metadata/properties" xmlns:ns3="7b78e14b-07c0-437c-8d98-2caf4c303ba7" xmlns:ns4="d3482dda-b839-44bd-a920-f0495b60de5a" targetNamespace="http://schemas.microsoft.com/office/2006/metadata/properties" ma:root="true" ma:fieldsID="9733ce1b8c5d0255a459cf9377419071" ns3:_="" ns4:_="">
    <xsd:import namespace="7b78e14b-07c0-437c-8d98-2caf4c303ba7"/>
    <xsd:import namespace="d3482dda-b839-44bd-a920-f0495b60de5a"/>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ObjectDetectorVersions" minOccurs="0"/>
                <xsd:element ref="ns4:_activity"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78e14b-07c0-437c-8d98-2caf4c303ba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3482dda-b839-44bd-a920-f0495b60de5a"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d3482dda-b839-44bd-a920-f0495b60de5a" xsi:nil="true"/>
  </documentManagement>
</p:properties>
</file>

<file path=customXml/itemProps1.xml><?xml version="1.0" encoding="utf-8"?>
<ds:datastoreItem xmlns:ds="http://schemas.openxmlformats.org/officeDocument/2006/customXml" ds:itemID="{620B6431-691A-4389-B15B-E1C138A2C5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78e14b-07c0-437c-8d98-2caf4c303ba7"/>
    <ds:schemaRef ds:uri="d3482dda-b839-44bd-a920-f0495b60de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75D37-7F12-437E-A82B-B9795D48688E}">
  <ds:schemaRefs>
    <ds:schemaRef ds:uri="http://schemas.microsoft.com/sharepoint/v3/contenttype/forms"/>
  </ds:schemaRefs>
</ds:datastoreItem>
</file>

<file path=customXml/itemProps3.xml><?xml version="1.0" encoding="utf-8"?>
<ds:datastoreItem xmlns:ds="http://schemas.openxmlformats.org/officeDocument/2006/customXml" ds:itemID="{A719E39D-0D45-4E1E-BA93-1634D8E31C7F}">
  <ds:schemaRefs>
    <ds:schemaRef ds:uri="http://schemas.openxmlformats.org/package/2006/metadata/core-properties"/>
    <ds:schemaRef ds:uri="http://schemas.microsoft.com/office/infopath/2007/PartnerControls"/>
    <ds:schemaRef ds:uri="http://schemas.microsoft.com/office/2006/documentManagement/types"/>
    <ds:schemaRef ds:uri="http://schemas.microsoft.com/office/2006/metadata/properties"/>
    <ds:schemaRef ds:uri="7b78e14b-07c0-437c-8d98-2caf4c303ba7"/>
    <ds:schemaRef ds:uri="http://purl.org/dc/elements/1.1/"/>
    <ds:schemaRef ds:uri="d3482dda-b839-44bd-a920-f0495b60de5a"/>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topic lette for parents</Template>
  <TotalTime>0</TotalTime>
  <Words>255</Words>
  <Application>Microsoft Office PowerPoint</Application>
  <PresentationFormat>Custom</PresentationFormat>
  <Paragraphs>47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 Light</vt:lpstr>
      <vt:lpstr>Comic Sans MS</vt:lpstr>
      <vt:lpstr>Constantia</vt:lpstr>
      <vt:lpstr>Travel Brochure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2015-10-11T14:36:59Z</dcterms:created>
  <dcterms:modified xsi:type="dcterms:W3CDTF">2025-11-05T12:34:10Z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TC034881799991</vt:lpwstr>
  </property>
  <property fmtid="{D5CDD505-2E9C-101B-9397-08002B2CF9AE}" pid="3" name="ContentTypeId">
    <vt:lpwstr>0x0101005370E284D1FCDC40BB34C8D33B3628B8</vt:lpwstr>
  </property>
</Properties>
</file>