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5"/>
  </p:notesMasterIdLst>
  <p:handoutMasterIdLst>
    <p:handoutMasterId r:id="rId6"/>
  </p:handoutMasterIdLst>
  <p:sldIdLst>
    <p:sldId id="256" r:id="rId3"/>
    <p:sldId id="257" r:id="rId4"/>
  </p:sldIdLst>
  <p:sldSz cx="10058400" cy="77724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101" d="100"/>
          <a:sy n="101" d="100"/>
        </p:scale>
        <p:origin x="1662" y="108"/>
      </p:cViewPr>
      <p:guideLst>
        <p:guide orient="horz" pos="2448"/>
        <p:guide pos="3168"/>
      </p:guideLst>
    </p:cSldViewPr>
  </p:slideViewPr>
  <p:notesTextViewPr>
    <p:cViewPr>
      <p:scale>
        <a:sx n="3" d="2"/>
        <a:sy n="3" d="2"/>
      </p:scale>
      <p:origin x="0" y="0"/>
    </p:cViewPr>
  </p:notesTextViewPr>
  <p:notesViewPr>
    <p:cSldViewPr snapToGrid="0">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12" Type="http://schemas.openxmlformats.org/officeDocument/2006/relationships/customXml" Target="../customXml/item3.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openxmlformats.org/officeDocument/2006/relationships/customXml" Target="../customXml/item2.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8D6FE3C-34D8-4B4B-9273-D907B0A3B964}" type="datetimeFigureOut">
              <a:rPr lang="en-US"/>
              <a:t>3/5/2024</a:t>
            </a:fld>
            <a:endParaRPr/>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D0FF5F4-5691-49AF-9E16-FB22826F7264}" type="datetimeFigureOut">
              <a:rPr lang="en-US"/>
              <a:t>3/5/2024</a:t>
            </a:fld>
            <a:endParaRPr/>
          </a:p>
        </p:txBody>
      </p:sp>
      <p:sp>
        <p:nvSpPr>
          <p:cNvPr id="4" name="Slide Image Placeholder 3"/>
          <p:cNvSpPr>
            <a:spLocks noGrp="1" noRot="1" noChangeAspect="1"/>
          </p:cNvSpPr>
          <p:nvPr>
            <p:ph type="sldImg" idx="2"/>
          </p:nvPr>
        </p:nvSpPr>
        <p:spPr>
          <a:xfrm>
            <a:off x="1231900" y="1241425"/>
            <a:ext cx="4333875" cy="334962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4" name="Rectangle 3"/>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a:p>
        </p:txBody>
      </p:sp>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n-US"/>
              <a:t>Click icon to add picture</a:t>
            </a:r>
            <a:endParaRPr/>
          </a:p>
        </p:txBody>
      </p:sp>
      <p:sp>
        <p:nvSpPr>
          <p:cNvPr id="16" name="Rectangle 15"/>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n-US"/>
              <a:t>Click icon to add picture</a:t>
            </a:r>
            <a:endParaRPr/>
          </a:p>
        </p:txBody>
      </p:sp>
      <p:sp>
        <p:nvSpPr>
          <p:cNvPr id="20" name="Rectangle 19"/>
          <p:cNvSpPr/>
          <p:nvPr userDrawn="1"/>
        </p:nvSpPr>
        <p:spPr>
          <a:xfrm>
            <a:off x="7141464" y="1901952"/>
            <a:ext cx="2450592" cy="1463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a:t>
            </a:r>
            <a:br>
              <a:rPr/>
            </a:br>
            <a:r>
              <a:t>name</a:t>
            </a:r>
          </a:p>
        </p:txBody>
      </p:sp>
      <p:sp>
        <p:nvSpPr>
          <p:cNvPr id="23" name="Text Placeholder 21"/>
          <p:cNvSpPr>
            <a:spLocks noGrp="1"/>
          </p:cNvSpPr>
          <p:nvPr>
            <p:ph type="body" sz="quarter" idx="14" hasCustomPrompt="1"/>
          </p:nvPr>
        </p:nvSpPr>
        <p:spPr>
          <a:xfrm>
            <a:off x="3758184" y="5148648"/>
            <a:ext cx="2449512" cy="266486"/>
          </a:xfrm>
        </p:spPr>
        <p:txBody>
          <a:bodyPr anchor="t">
            <a:noAutofit/>
          </a:bodyPr>
          <a:lstStyle>
            <a:lvl1pPr marL="0" indent="0" algn="ct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name</a:t>
            </a:r>
          </a:p>
        </p:txBody>
      </p:sp>
      <p:sp>
        <p:nvSpPr>
          <p:cNvPr id="24" name="Text Placeholder 21"/>
          <p:cNvSpPr>
            <a:spLocks noGrp="1"/>
          </p:cNvSpPr>
          <p:nvPr>
            <p:ph type="body" sz="quarter" idx="15" hasCustomPrompt="1"/>
          </p:nvPr>
        </p:nvSpPr>
        <p:spPr>
          <a:xfrm>
            <a:off x="3758184" y="5465711"/>
            <a:ext cx="2449512" cy="427881"/>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address</a:t>
            </a:r>
          </a:p>
        </p:txBody>
      </p:sp>
      <p:sp>
        <p:nvSpPr>
          <p:cNvPr id="25" name="Text Placeholder 21"/>
          <p:cNvSpPr>
            <a:spLocks noGrp="1"/>
          </p:cNvSpPr>
          <p:nvPr>
            <p:ph type="body" sz="quarter" idx="16" hasCustomPrompt="1"/>
          </p:nvPr>
        </p:nvSpPr>
        <p:spPr>
          <a:xfrm>
            <a:off x="3758184" y="5910688"/>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phone</a:t>
            </a:r>
          </a:p>
        </p:txBody>
      </p:sp>
      <p:sp>
        <p:nvSpPr>
          <p:cNvPr id="26" name="Text Placeholder 21"/>
          <p:cNvSpPr>
            <a:spLocks noGrp="1"/>
          </p:cNvSpPr>
          <p:nvPr>
            <p:ph type="body" sz="quarter" idx="17" hasCustomPrompt="1"/>
          </p:nvPr>
        </p:nvSpPr>
        <p:spPr>
          <a:xfrm>
            <a:off x="3758184" y="6155974"/>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email</a:t>
            </a:r>
          </a:p>
        </p:txBody>
      </p:sp>
      <p:sp>
        <p:nvSpPr>
          <p:cNvPr id="27" name="Text Placeholder 21"/>
          <p:cNvSpPr>
            <a:spLocks noGrp="1"/>
          </p:cNvSpPr>
          <p:nvPr>
            <p:ph type="body" sz="quarter" idx="18" hasCustomPrompt="1"/>
          </p:nvPr>
        </p:nvSpPr>
        <p:spPr>
          <a:xfrm>
            <a:off x="3758184" y="6854395"/>
            <a:ext cx="2449512" cy="448347"/>
          </a:xfrm>
        </p:spPr>
        <p:txBody>
          <a:bodyPr anchor="ctr">
            <a:noAutofit/>
          </a:bodyPr>
          <a:lstStyle>
            <a:lvl1pPr marL="0" indent="0" algn="ctr">
              <a:lnSpc>
                <a:spcPct val="10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website URL</a:t>
            </a:r>
          </a:p>
        </p:txBody>
      </p:sp>
      <p:sp>
        <p:nvSpPr>
          <p:cNvPr id="28" name="Text Placeholder 21"/>
          <p:cNvSpPr>
            <a:spLocks noGrp="1"/>
          </p:cNvSpPr>
          <p:nvPr>
            <p:ph type="body" sz="quarter" idx="19" hasCustomPrompt="1"/>
          </p:nvPr>
        </p:nvSpPr>
        <p:spPr>
          <a:xfrm>
            <a:off x="457200" y="4736592"/>
            <a:ext cx="2359152" cy="2075688"/>
          </a:xfrm>
        </p:spPr>
        <p:txBody>
          <a:bodyPr lIns="182880" rIns="182880" anchor="ctr">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Tree>
    <p:extLst>
      <p:ext uri="{BB962C8B-B14F-4D97-AF65-F5344CB8AC3E}">
        <p14:creationId xmlns:p14="http://schemas.microsoft.com/office/powerpoint/2010/main" val="5863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2" name="Rectangle 31"/>
          <p:cNvSpPr/>
          <p:nvPr userDrawn="1"/>
        </p:nvSpPr>
        <p:spPr>
          <a:xfrm>
            <a:off x="3849624" y="685800"/>
            <a:ext cx="2450592" cy="395039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Rectangle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849624" y="457200"/>
            <a:ext cx="245059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49624" y="6854395"/>
            <a:ext cx="245059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accent2">
                    <a:lumMod val="7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n-US"/>
              <a:t>Click icon to add picture</a:t>
            </a:r>
            <a:endParaRPr/>
          </a:p>
        </p:txBody>
      </p:sp>
      <p:sp>
        <p:nvSpPr>
          <p:cNvPr id="36" name="Text Placeholder 21"/>
          <p:cNvSpPr>
            <a:spLocks noGrp="1"/>
          </p:cNvSpPr>
          <p:nvPr>
            <p:ph type="body" sz="quarter" idx="24" hasCustomPrompt="1"/>
          </p:nvPr>
        </p:nvSpPr>
        <p:spPr>
          <a:xfrm>
            <a:off x="7235571" y="4636192"/>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8" name="Text Placeholder 21"/>
          <p:cNvSpPr>
            <a:spLocks noGrp="1"/>
          </p:cNvSpPr>
          <p:nvPr>
            <p:ph type="body" sz="quarter" idx="26" hasCustomPrompt="1"/>
          </p:nvPr>
        </p:nvSpPr>
        <p:spPr>
          <a:xfrm>
            <a:off x="7235571" y="2854381"/>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0" name="Text Placeholder 21"/>
          <p:cNvSpPr>
            <a:spLocks noGrp="1"/>
          </p:cNvSpPr>
          <p:nvPr>
            <p:ph type="body" sz="quarter" idx="28" hasCustomPrompt="1"/>
          </p:nvPr>
        </p:nvSpPr>
        <p:spPr>
          <a:xfrm>
            <a:off x="7235571" y="933388"/>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Tree>
    <p:extLst>
      <p:ext uri="{BB962C8B-B14F-4D97-AF65-F5344CB8AC3E}">
        <p14:creationId xmlns:p14="http://schemas.microsoft.com/office/powerpoint/2010/main" val="11845087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3/5/2024</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
        <p:nvSpPr>
          <p:cNvPr id="7" name="Rectangle 6"/>
          <p:cNvSpPr/>
          <p:nvPr userDrawn="1"/>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dirty="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300"/>
              </a:spcBef>
            </a:pPr>
            <a:r>
              <a:rPr sz="1000" dirty="0">
                <a:solidFill>
                  <a:prstClr val="white">
                    <a:lumMod val="50000"/>
                  </a:prstClr>
                </a:solidFill>
                <a:latin typeface="Calibri Light" panose="020F0302020204030204" pitchFamily="34" charset="0"/>
                <a:cs typeface="Calibri" panose="020F0502020204030204" pitchFamily="34" charset="0"/>
              </a:rPr>
              <a:t>The placeholders in this brochure are formatted for you. If you want to add or remove bullet points from text, just click the Bullets button on the Home tab.</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If you need more placeholders for titles, subtitles or body text, just make a copy of what you need and drag it into place. PowerPoint’s Smart Guides will help you align it with everything else.</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click a picture, press the Delete key, then click the icon to add your picture.</a:t>
            </a:r>
            <a:endParaRPr lang="en-US" sz="1000" dirty="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dirty="0">
                <a:solidFill>
                  <a:prstClr val="white">
                    <a:lumMod val="50000"/>
                  </a:prstClr>
                </a:solidFill>
                <a:latin typeface="Calibri Light" panose="020F0302020204030204" pitchFamily="34" charset="0"/>
                <a:cs typeface="Calibri" panose="020F0502020204030204" pitchFamily="34" charset="0"/>
              </a:rPr>
              <a:t>If you replace a photo</a:t>
            </a:r>
            <a:r>
              <a:rPr lang="en-US" sz="1000" baseline="0" dirty="0">
                <a:solidFill>
                  <a:prstClr val="white">
                    <a:lumMod val="50000"/>
                  </a:prstClr>
                </a:solidFill>
                <a:latin typeface="Calibri Light" panose="020F0302020204030204" pitchFamily="34" charset="0"/>
                <a:cs typeface="Calibri" panose="020F0502020204030204" pitchFamily="34" charset="0"/>
              </a:rPr>
              <a:t> with your own and it’s not a flawless fit for the space, you can crop it to fit in almost no time. Just select the picture and then, on the Picture tools Format tab, in the Size group, click Crop.</a:t>
            </a:r>
            <a:endParaRPr sz="1000" dirty="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uk/imgres?imgurl=http://www.aldermansgreen.coventry.sch.uk/images/school/good-to-be-green.jpg&amp;imgrefurl=http://www.aldermansgreen.coventry.sch.uk/school/behaviour.html&amp;h=210&amp;w=300&amp;tbnid=7mDmuFOUubbj-M:&amp;zoom=1&amp;q=good%20to%20be%20green&amp;docid=vzk8rhVaw-NULM&amp;ei=mfwOVLrsLNHlapiRgtAH&amp;tbm=isch&amp;ved=0CCUQMygAMAA&amp;iact=rc&amp;uact=3&amp;dur=524&amp;page=1&amp;start=0&amp;ndsp=19"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pixabay.com/en/boy-child-dad-daughter-family-130040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p:cNvSpPr>
            <a:spLocks noGrp="1"/>
          </p:cNvSpPr>
          <p:nvPr>
            <p:ph type="body" sz="quarter" idx="13"/>
          </p:nvPr>
        </p:nvSpPr>
        <p:spPr>
          <a:xfrm>
            <a:off x="7127292" y="2046514"/>
            <a:ext cx="2449512" cy="4499429"/>
          </a:xfrm>
        </p:spPr>
        <p:txBody>
          <a:bodyPr/>
          <a:lstStyle/>
          <a:p>
            <a:r>
              <a:rPr lang="en-US" dirty="0">
                <a:latin typeface="Comic Sans MS" panose="030F0702030302020204" pitchFamily="66" charset="0"/>
              </a:rPr>
              <a:t>New </a:t>
            </a:r>
            <a:r>
              <a:rPr lang="en-US" dirty="0" err="1">
                <a:latin typeface="Comic Sans MS" panose="030F0702030302020204" pitchFamily="66" charset="0"/>
              </a:rPr>
              <a:t>Delaval</a:t>
            </a:r>
            <a:r>
              <a:rPr lang="en-US" dirty="0">
                <a:latin typeface="Comic Sans MS" panose="030F0702030302020204" pitchFamily="66" charset="0"/>
              </a:rPr>
              <a:t> Primary School</a:t>
            </a:r>
          </a:p>
          <a:p>
            <a:endParaRPr lang="en-US" dirty="0">
              <a:latin typeface="Comic Sans MS" panose="030F0702030302020204" pitchFamily="66" charset="0"/>
            </a:endParaRPr>
          </a:p>
          <a:p>
            <a:r>
              <a:rPr lang="en-US" dirty="0">
                <a:latin typeface="Comic Sans MS" panose="030F0702030302020204" pitchFamily="66" charset="0"/>
              </a:rPr>
              <a:t>Spring 2</a:t>
            </a:r>
          </a:p>
          <a:p>
            <a:endParaRPr lang="en-US" dirty="0">
              <a:latin typeface="Comic Sans MS" panose="030F0702030302020204" pitchFamily="66" charset="0"/>
            </a:endParaRPr>
          </a:p>
          <a:p>
            <a:r>
              <a:rPr lang="en-US" dirty="0">
                <a:latin typeface="Comic Sans MS" panose="030F0702030302020204" pitchFamily="66" charset="0"/>
              </a:rPr>
              <a:t>Nursery</a:t>
            </a:r>
          </a:p>
          <a:p>
            <a:r>
              <a:rPr lang="en-US" dirty="0">
                <a:latin typeface="Comic Sans MS" panose="030F0702030302020204" pitchFamily="66" charset="0"/>
              </a:rPr>
              <a:t>2023-24 </a:t>
            </a:r>
          </a:p>
        </p:txBody>
      </p:sp>
      <p:sp>
        <p:nvSpPr>
          <p:cNvPr id="10" name="Text Placeholder 9"/>
          <p:cNvSpPr>
            <a:spLocks noGrp="1"/>
          </p:cNvSpPr>
          <p:nvPr>
            <p:ph type="body" sz="quarter" idx="14"/>
          </p:nvPr>
        </p:nvSpPr>
        <p:spPr>
          <a:xfrm>
            <a:off x="7127292" y="6812386"/>
            <a:ext cx="2449512" cy="266486"/>
          </a:xfrm>
        </p:spPr>
        <p:txBody>
          <a:bodyPr/>
          <a:lstStyle/>
          <a:p>
            <a:r>
              <a:rPr lang="en-GB" dirty="0">
                <a:solidFill>
                  <a:schemeClr val="bg1"/>
                </a:solidFill>
              </a:rPr>
              <a:t>School contact number 01670 353255 </a:t>
            </a:r>
          </a:p>
        </p:txBody>
      </p:sp>
      <p:sp>
        <p:nvSpPr>
          <p:cNvPr id="27" name="Rectangle 14"/>
          <p:cNvSpPr>
            <a:spLocks noChangeArrowheads="1"/>
          </p:cNvSpPr>
          <p:nvPr/>
        </p:nvSpPr>
        <p:spPr bwMode="auto">
          <a:xfrm rot="10800000" flipV="1">
            <a:off x="482721" y="485921"/>
            <a:ext cx="275192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lang="en-GB"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GB" altLang="en-US" sz="2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rPr>
              <a:t>You may hear your child talking about “Good to be Green.” </a:t>
            </a:r>
            <a:endParaRPr kumimoji="0" lang="en-GB"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2061" name="Picture 1" descr="Description: http://t2.gstatic.com/images?q=tbn:ANd9GcSjTNVOFWLaKV9BRM6Zuwen4nGnY_0Vjq_tiT3JpEcK8a4Uq1ncBQ:www.aldermansgreen.coventry.sch.uk/images/school/good-to-be-gree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526" y="4932813"/>
            <a:ext cx="2074611" cy="1781886"/>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15"/>
          <p:cNvSpPr>
            <a:spLocks noChangeArrowheads="1"/>
          </p:cNvSpPr>
          <p:nvPr/>
        </p:nvSpPr>
        <p:spPr bwMode="auto">
          <a:xfrm>
            <a:off x="482720" y="1855702"/>
            <a:ext cx="244951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This is a Behaviour Management Scheme which encourages positive behaviour in and around our school. Yellow and red cards may be given for negative behaviour and green and silver “privilege cards” are awarded for positive behaviour.</a:t>
            </a:r>
            <a:r>
              <a:rPr kumimoji="0" lang="en-GB" altLang="en-US" sz="1000" b="0" i="0" u="none" strike="noStrike" cap="none" normalizeH="0" baseline="0" dirty="0">
                <a:ln>
                  <a:noFill/>
                </a:ln>
                <a:solidFill>
                  <a:schemeClr val="tx1"/>
                </a:solidFill>
                <a:effectLst/>
              </a:rPr>
              <a:t> </a:t>
            </a:r>
            <a:endParaRPr kumimoji="0" lang="en-GB" altLang="en-US" sz="2000" b="0" i="0" u="none" strike="noStrike" cap="none" normalizeH="0" baseline="0" dirty="0">
              <a:ln>
                <a:noFill/>
              </a:ln>
              <a:solidFill>
                <a:schemeClr val="tx1"/>
              </a:solidFill>
              <a:effectLst/>
              <a:latin typeface="Arial" panose="020B0604020202020204" pitchFamily="34" charset="0"/>
            </a:endParaRPr>
          </a:p>
        </p:txBody>
      </p:sp>
      <p:sp>
        <p:nvSpPr>
          <p:cNvPr id="35" name="Text Placeholder 27"/>
          <p:cNvSpPr>
            <a:spLocks noGrp="1"/>
          </p:cNvSpPr>
          <p:nvPr>
            <p:ph type="body" sz="quarter" idx="4294967295"/>
          </p:nvPr>
        </p:nvSpPr>
        <p:spPr>
          <a:xfrm>
            <a:off x="3998793" y="711349"/>
            <a:ext cx="2127129" cy="6208065"/>
          </a:xfrm>
          <a:prstGeom prst="rect">
            <a:avLst/>
          </a:prstGeom>
        </p:spPr>
        <p:txBody>
          <a:bodyPr>
            <a:normAutofit/>
          </a:bodyPr>
          <a:lstStyle/>
          <a:p>
            <a:pPr marL="0" indent="0">
              <a:buNone/>
            </a:pPr>
            <a:r>
              <a:rPr lang="en-US" sz="1800" dirty="0">
                <a:latin typeface="Comic Sans MS" panose="030F0702030302020204" pitchFamily="66" charset="0"/>
              </a:rPr>
              <a:t>Reminders:</a:t>
            </a:r>
          </a:p>
          <a:p>
            <a:r>
              <a:rPr lang="en-GB" sz="1800" dirty="0">
                <a:latin typeface="Comic Sans MS" panose="030F0702030302020204" pitchFamily="66" charset="0"/>
              </a:rPr>
              <a:t>am Nursery </a:t>
            </a:r>
          </a:p>
          <a:p>
            <a:pPr marL="0" indent="0">
              <a:buNone/>
            </a:pPr>
            <a:r>
              <a:rPr lang="en-GB" sz="1800" dirty="0">
                <a:latin typeface="Comic Sans MS" panose="030F0702030302020204" pitchFamily="66" charset="0"/>
              </a:rPr>
              <a:t>8.45-11.45</a:t>
            </a:r>
          </a:p>
          <a:p>
            <a:pPr marL="0" indent="0">
              <a:buNone/>
            </a:pPr>
            <a:r>
              <a:rPr lang="en-GB" sz="1800" dirty="0">
                <a:latin typeface="Comic Sans MS" panose="030F0702030302020204" pitchFamily="66" charset="0"/>
              </a:rPr>
              <a:t>    pm Nursery</a:t>
            </a:r>
          </a:p>
          <a:p>
            <a:pPr marL="0" indent="0">
              <a:buNone/>
            </a:pPr>
            <a:r>
              <a:rPr lang="en-GB" sz="1800" dirty="0">
                <a:latin typeface="Comic Sans MS" panose="030F0702030302020204" pitchFamily="66" charset="0"/>
              </a:rPr>
              <a:t>12.30–3.30</a:t>
            </a:r>
          </a:p>
          <a:p>
            <a:r>
              <a:rPr lang="en-GB" sz="1800" dirty="0">
                <a:latin typeface="Comic Sans MS" panose="030F0702030302020204" pitchFamily="66" charset="0"/>
              </a:rPr>
              <a:t>Please name ALL clothing. </a:t>
            </a:r>
          </a:p>
          <a:p>
            <a:r>
              <a:rPr lang="en-GB" sz="1800" dirty="0">
                <a:latin typeface="Comic Sans MS" panose="030F0702030302020204" pitchFamily="66" charset="0"/>
              </a:rPr>
              <a:t>Please ensure that your child has their own bag containing spare clothes etc.</a:t>
            </a:r>
          </a:p>
          <a:p>
            <a:r>
              <a:rPr lang="en-GB" sz="1800" dirty="0">
                <a:latin typeface="Comic Sans MS" panose="030F0702030302020204" pitchFamily="66" charset="0"/>
              </a:rPr>
              <a:t>Would always need junk boxes so please feel free to bring them into pre-school.</a:t>
            </a:r>
          </a:p>
          <a:p>
            <a:pPr marL="0" indent="0">
              <a:buNone/>
            </a:pPr>
            <a:endParaRPr lang="en-US" sz="1800" dirty="0">
              <a:latin typeface="Comic Sans MS" panose="030F0702030302020204" pitchFamily="66" charset="0"/>
            </a:endParaRPr>
          </a:p>
          <a:p>
            <a:pPr marL="0" indent="0">
              <a:buNone/>
            </a:pPr>
            <a:endParaRPr lang="en-US" dirty="0">
              <a:latin typeface="Comic Sans MS" panose="030F0702030302020204" pitchFamily="66" charset="0"/>
            </a:endParaRPr>
          </a:p>
        </p:txBody>
      </p:sp>
      <p:pic>
        <p:nvPicPr>
          <p:cNvPr id="2" name="Picture 1"/>
          <p:cNvPicPr>
            <a:picLocks noChangeAspect="1"/>
          </p:cNvPicPr>
          <p:nvPr/>
        </p:nvPicPr>
        <p:blipFill>
          <a:blip r:embed="rId4"/>
          <a:stretch>
            <a:fillRect/>
          </a:stretch>
        </p:blipFill>
        <p:spPr>
          <a:xfrm>
            <a:off x="7489389" y="712277"/>
            <a:ext cx="1725318" cy="1201016"/>
          </a:xfrm>
          <a:prstGeom prst="rect">
            <a:avLst/>
          </a:prstGeom>
        </p:spPr>
      </p:pic>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0"/>
          </p:nvPr>
        </p:nvSpPr>
        <p:spPr>
          <a:xfrm>
            <a:off x="716421" y="2043751"/>
            <a:ext cx="2450592" cy="662354"/>
          </a:xfrm>
        </p:spPr>
        <p:txBody>
          <a:bodyPr/>
          <a:lstStyle/>
          <a:p>
            <a:r>
              <a:rPr lang="en-US" dirty="0">
                <a:latin typeface="Comic Sans MS" panose="030F0702030302020204" pitchFamily="66" charset="0"/>
              </a:rPr>
              <a:t>Spring Term 2</a:t>
            </a:r>
          </a:p>
        </p:txBody>
      </p:sp>
      <p:sp>
        <p:nvSpPr>
          <p:cNvPr id="28" name="Text Placeholder 27"/>
          <p:cNvSpPr>
            <a:spLocks noGrp="1"/>
          </p:cNvSpPr>
          <p:nvPr>
            <p:ph type="body" sz="quarter" idx="21"/>
          </p:nvPr>
        </p:nvSpPr>
        <p:spPr>
          <a:xfrm>
            <a:off x="4013235" y="718662"/>
            <a:ext cx="2215288" cy="3755175"/>
          </a:xfrm>
        </p:spPr>
        <p:txBody>
          <a:bodyPr/>
          <a:lstStyle/>
          <a:p>
            <a:r>
              <a:rPr lang="en-US" sz="2000" dirty="0">
                <a:latin typeface="Comic Sans MS" panose="030F0702030302020204" pitchFamily="66" charset="0"/>
              </a:rPr>
              <a:t>Overall Topic:</a:t>
            </a:r>
          </a:p>
          <a:p>
            <a:r>
              <a:rPr lang="en-US" sz="2000" dirty="0">
                <a:latin typeface="Comic Sans MS" panose="030F0702030302020204" pitchFamily="66" charset="0"/>
              </a:rPr>
              <a:t>All about me and families </a:t>
            </a:r>
          </a:p>
          <a:p>
            <a:endParaRPr lang="en-US" sz="2000" dirty="0">
              <a:latin typeface="Comic Sans MS" panose="030F0702030302020204" pitchFamily="66" charset="0"/>
            </a:endParaRPr>
          </a:p>
          <a:p>
            <a:r>
              <a:rPr lang="en-US" sz="2000" dirty="0">
                <a:latin typeface="Comic Sans MS" panose="030F0702030302020204" pitchFamily="66" charset="0"/>
              </a:rPr>
              <a:t>Literacy Focus:</a:t>
            </a:r>
          </a:p>
          <a:p>
            <a:r>
              <a:rPr lang="en-US" sz="2000" dirty="0">
                <a:latin typeface="Comic Sans MS" panose="030F0702030302020204" pitchFamily="66" charset="0"/>
              </a:rPr>
              <a:t>So Much</a:t>
            </a:r>
          </a:p>
        </p:txBody>
      </p:sp>
      <p:sp>
        <p:nvSpPr>
          <p:cNvPr id="68" name="Text Placeholder 67"/>
          <p:cNvSpPr>
            <a:spLocks noGrp="1"/>
          </p:cNvSpPr>
          <p:nvPr>
            <p:ph type="body" sz="quarter" idx="28"/>
          </p:nvPr>
        </p:nvSpPr>
        <p:spPr>
          <a:xfrm>
            <a:off x="7184623" y="1062292"/>
            <a:ext cx="2359152" cy="237054"/>
          </a:xfrm>
        </p:spPr>
        <p:txBody>
          <a:bodyPr/>
          <a:lstStyle/>
          <a:p>
            <a:pPr algn="ctr"/>
            <a:endParaRPr lang="en-US" sz="1800" dirty="0">
              <a:latin typeface="Comic Sans MS" panose="030F0702030302020204" pitchFamily="66" charset="0"/>
            </a:endParaRPr>
          </a:p>
          <a:p>
            <a:pPr algn="ctr"/>
            <a:endParaRPr lang="en-US" sz="1800" dirty="0">
              <a:latin typeface="Comic Sans MS" panose="030F0702030302020204" pitchFamily="66" charset="0"/>
            </a:endParaRPr>
          </a:p>
          <a:p>
            <a:pPr algn="ctr"/>
            <a:endParaRPr lang="en-US" sz="1800" dirty="0">
              <a:latin typeface="Comic Sans MS" panose="030F0702030302020204" pitchFamily="66" charset="0"/>
            </a:endParaRPr>
          </a:p>
          <a:p>
            <a:pPr algn="ctr"/>
            <a:r>
              <a:rPr lang="en-US" sz="1800" dirty="0">
                <a:latin typeface="Comic Sans MS" panose="030F0702030302020204" pitchFamily="66" charset="0"/>
              </a:rPr>
              <a:t>So Much</a:t>
            </a:r>
          </a:p>
        </p:txBody>
      </p:sp>
      <p:sp>
        <p:nvSpPr>
          <p:cNvPr id="42" name="Text Placeholder 41"/>
          <p:cNvSpPr>
            <a:spLocks noGrp="1"/>
          </p:cNvSpPr>
          <p:nvPr>
            <p:ph type="body" sz="quarter" idx="31"/>
          </p:nvPr>
        </p:nvSpPr>
        <p:spPr>
          <a:xfrm>
            <a:off x="500527" y="2706105"/>
            <a:ext cx="2556608" cy="4433986"/>
          </a:xfrm>
        </p:spPr>
        <p:txBody>
          <a:bodyPr/>
          <a:lstStyle/>
          <a:p>
            <a:pPr marL="0" indent="0">
              <a:buNone/>
            </a:pPr>
            <a:r>
              <a:rPr lang="en-GB" sz="1600" dirty="0">
                <a:latin typeface="Comic Sans MS" panose="030F0702030302020204" pitchFamily="66" charset="0"/>
              </a:rPr>
              <a:t>Dear Parent/ Carer, </a:t>
            </a:r>
          </a:p>
          <a:p>
            <a:pPr marL="0" indent="0">
              <a:buNone/>
            </a:pPr>
            <a:endParaRPr lang="en-GB" sz="1600" dirty="0">
              <a:latin typeface="Comic Sans MS" panose="030F0702030302020204" pitchFamily="66" charset="0"/>
            </a:endParaRPr>
          </a:p>
          <a:p>
            <a:pPr marL="0" indent="0">
              <a:buNone/>
            </a:pPr>
            <a:r>
              <a:rPr lang="en-GB" sz="1600" dirty="0">
                <a:latin typeface="Comic Sans MS" panose="030F0702030302020204" pitchFamily="66" charset="0"/>
              </a:rPr>
              <a:t>Our literacy focus is…</a:t>
            </a:r>
          </a:p>
          <a:p>
            <a:pPr marL="0" indent="0">
              <a:buNone/>
            </a:pPr>
            <a:r>
              <a:rPr lang="en-GB" sz="1600" dirty="0">
                <a:latin typeface="Comic Sans MS" panose="030F0702030302020204" pitchFamily="66" charset="0"/>
              </a:rPr>
              <a:t>So Much</a:t>
            </a:r>
          </a:p>
          <a:p>
            <a:pPr marL="0" indent="0">
              <a:buNone/>
            </a:pPr>
            <a:r>
              <a:rPr lang="en-GB" sz="1600" dirty="0">
                <a:latin typeface="Comic Sans MS" panose="030F0702030302020204" pitchFamily="66" charset="0"/>
              </a:rPr>
              <a:t>During this term we will be finding out about  families and different </a:t>
            </a:r>
            <a:r>
              <a:rPr lang="en-GB" sz="1600" dirty="0" err="1">
                <a:latin typeface="Comic Sans MS" panose="030F0702030302020204" pitchFamily="66" charset="0"/>
              </a:rPr>
              <a:t>cultures.This</a:t>
            </a:r>
            <a:r>
              <a:rPr lang="en-GB" sz="1600" dirty="0">
                <a:latin typeface="Comic Sans MS" panose="030F0702030302020204" pitchFamily="66" charset="0"/>
              </a:rPr>
              <a:t> booklet has some ideas you could do at home to support your child with their learning and development. </a:t>
            </a:r>
          </a:p>
        </p:txBody>
      </p:sp>
      <p:sp>
        <p:nvSpPr>
          <p:cNvPr id="92" name="Text Placeholder 91"/>
          <p:cNvSpPr>
            <a:spLocks noGrp="1"/>
          </p:cNvSpPr>
          <p:nvPr>
            <p:ph type="body" sz="quarter" idx="33"/>
          </p:nvPr>
        </p:nvSpPr>
        <p:spPr>
          <a:xfrm>
            <a:off x="7184623" y="1299346"/>
            <a:ext cx="2359152" cy="3576687"/>
          </a:xfrm>
        </p:spPr>
        <p:txBody>
          <a:bodyPr/>
          <a:lstStyle/>
          <a:p>
            <a:r>
              <a:rPr lang="en-US" sz="1600" dirty="0">
                <a:latin typeface="Comic Sans MS" panose="030F0702030302020204" pitchFamily="66" charset="0"/>
              </a:rPr>
              <a:t>Read the story with your child.</a:t>
            </a:r>
          </a:p>
          <a:p>
            <a:r>
              <a:rPr lang="en-US" sz="1600" dirty="0">
                <a:latin typeface="Comic Sans MS" panose="030F0702030302020204" pitchFamily="66" charset="0"/>
              </a:rPr>
              <a:t>Make a family tree using photographs.</a:t>
            </a:r>
          </a:p>
          <a:p>
            <a:r>
              <a:rPr lang="en-US" sz="1600" dirty="0">
                <a:latin typeface="Comic Sans MS" panose="030F0702030302020204" pitchFamily="66" charset="0"/>
              </a:rPr>
              <a:t>Draw a picture of your family.</a:t>
            </a:r>
          </a:p>
          <a:p>
            <a:r>
              <a:rPr lang="en-US" sz="1600" dirty="0">
                <a:latin typeface="Comic Sans MS" panose="030F0702030302020204" pitchFamily="66" charset="0"/>
              </a:rPr>
              <a:t>Encourage your child to become independent when putting own their own coat and zipping it up.</a:t>
            </a:r>
          </a:p>
          <a:p>
            <a:endParaRPr lang="en-US" sz="1600" dirty="0">
              <a:latin typeface="Comic Sans MS" panose="030F0702030302020204" pitchFamily="66" charset="0"/>
            </a:endParaRPr>
          </a:p>
        </p:txBody>
      </p:sp>
      <p:pic>
        <p:nvPicPr>
          <p:cNvPr id="5" name="Picture 4">
            <a:extLst>
              <a:ext uri="{FF2B5EF4-FFF2-40B4-BE49-F238E27FC236}">
                <a16:creationId xmlns:a16="http://schemas.microsoft.com/office/drawing/2014/main" id="{D96969DF-A275-46FE-8545-3E80C44FA61A}"/>
              </a:ext>
            </a:extLst>
          </p:cNvPr>
          <p:cNvPicPr>
            <a:picLocks noChangeAspect="1"/>
          </p:cNvPicPr>
          <p:nvPr/>
        </p:nvPicPr>
        <p:blipFill>
          <a:blip r:embed="rId2"/>
          <a:stretch>
            <a:fillRect/>
          </a:stretch>
        </p:blipFill>
        <p:spPr>
          <a:xfrm>
            <a:off x="942975" y="689320"/>
            <a:ext cx="1276350" cy="1547091"/>
          </a:xfrm>
          <a:prstGeom prst="rect">
            <a:avLst/>
          </a:prstGeom>
        </p:spPr>
      </p:pic>
      <p:pic>
        <p:nvPicPr>
          <p:cNvPr id="10" name="Picture 9">
            <a:extLst>
              <a:ext uri="{FF2B5EF4-FFF2-40B4-BE49-F238E27FC236}">
                <a16:creationId xmlns:a16="http://schemas.microsoft.com/office/drawing/2014/main" id="{0E1D9C36-A714-4A24-913D-B1410A02A02C}"/>
              </a:ext>
            </a:extLst>
          </p:cNvPr>
          <p:cNvPicPr>
            <a:picLocks noChangeAspect="1"/>
          </p:cNvPicPr>
          <p:nvPr/>
        </p:nvPicPr>
        <p:blipFill>
          <a:blip r:embed="rId2"/>
          <a:stretch>
            <a:fillRect/>
          </a:stretch>
        </p:blipFill>
        <p:spPr>
          <a:xfrm>
            <a:off x="4267200" y="4994620"/>
            <a:ext cx="1276350" cy="1547091"/>
          </a:xfrm>
          <a:prstGeom prst="rect">
            <a:avLst/>
          </a:prstGeom>
        </p:spPr>
      </p:pic>
      <p:pic>
        <p:nvPicPr>
          <p:cNvPr id="7" name="Picture 6">
            <a:extLst>
              <a:ext uri="{FF2B5EF4-FFF2-40B4-BE49-F238E27FC236}">
                <a16:creationId xmlns:a16="http://schemas.microsoft.com/office/drawing/2014/main" id="{E5866C80-6944-4544-AC64-6D38AB86E562}"/>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184623" y="4713625"/>
            <a:ext cx="2390775" cy="1658600"/>
          </a:xfrm>
          <a:prstGeom prst="rect">
            <a:avLst/>
          </a:prstGeom>
        </p:spPr>
      </p:pic>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Travel Brochure 11 x 8.5">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pic lette for parents.potx" id="{C8C7F28C-A520-4A32-84CD-EDD10FD63622}" vid="{A8F2F039-6F0F-4C22-BA9E-0277E43D5EB4}"/>
    </a:ext>
  </a:extLst>
</a:theme>
</file>

<file path=ppt/theme/theme2.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625DDF7C9B4342B7C0532823C9F5E2" ma:contentTypeVersion="10" ma:contentTypeDescription="Create a new document." ma:contentTypeScope="" ma:versionID="2dd91774230ca09d6e542ba41801f3e7">
  <xsd:schema xmlns:xsd="http://www.w3.org/2001/XMLSchema" xmlns:xs="http://www.w3.org/2001/XMLSchema" xmlns:p="http://schemas.microsoft.com/office/2006/metadata/properties" xmlns:ns2="07ad8581-d9a9-4940-bb36-6c34dc784eff" targetNamespace="http://schemas.microsoft.com/office/2006/metadata/properties" ma:root="true" ma:fieldsID="b59b6dd6c4a3b9d2262b33fef057c699" ns2:_="">
    <xsd:import namespace="07ad8581-d9a9-4940-bb36-6c34dc784eff"/>
    <xsd:element name="properties">
      <xsd:complexType>
        <xsd:sequence>
          <xsd:element name="documentManagement">
            <xsd:complexType>
              <xsd:all>
                <xsd:element ref="ns2:lcf76f155ced4ddcb4097134ff3c332f" minOccurs="0"/>
                <xsd:element ref="ns2:MediaServiceMetadata" minOccurs="0"/>
                <xsd:element ref="ns2:MediaServiceFastMetadata"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ad8581-d9a9-4940-bb36-6c34dc784eff"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176335b0-1cc0-4be2-9d47-87975a0d1506" ma:termSetId="09814cd3-568e-fe90-9814-8d621ff8fb84" ma:anchorId="fba54fb3-c3e1-fe81-a776-ca4b69148c4d" ma:open="true" ma:isKeyword="false">
      <xsd:complexType>
        <xsd:sequence>
          <xsd:element ref="pc:Terms" minOccurs="0" maxOccurs="1"/>
        </xsd:sequence>
      </xsd:complex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7ad8581-d9a9-4940-bb36-6c34dc784e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701B16D-FDCC-4E49-B8F1-BBAE2A861072}"/>
</file>

<file path=customXml/itemProps2.xml><?xml version="1.0" encoding="utf-8"?>
<ds:datastoreItem xmlns:ds="http://schemas.openxmlformats.org/officeDocument/2006/customXml" ds:itemID="{82FBDFFE-3069-4A31-BF9A-57130891B0E1}"/>
</file>

<file path=customXml/itemProps3.xml><?xml version="1.0" encoding="utf-8"?>
<ds:datastoreItem xmlns:ds="http://schemas.openxmlformats.org/officeDocument/2006/customXml" ds:itemID="{028BA2C2-151A-4626-AB1D-AB0F0B7D22E8}"/>
</file>

<file path=docProps/app.xml><?xml version="1.0" encoding="utf-8"?>
<Properties xmlns="http://schemas.openxmlformats.org/officeDocument/2006/extended-properties" xmlns:vt="http://schemas.openxmlformats.org/officeDocument/2006/docPropsVTypes">
  <Template>topic lette for parents</Template>
  <TotalTime>0</TotalTime>
  <Words>211</Words>
  <Application>Microsoft Office PowerPoint</Application>
  <PresentationFormat>Custom</PresentationFormat>
  <Paragraphs>37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 Light</vt:lpstr>
      <vt:lpstr>Comic Sans MS</vt:lpstr>
      <vt:lpstr>Constantia</vt:lpstr>
      <vt:lpstr>Travel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2015-10-11T14:36:59Z</dcterms:created>
  <dcterms:modified xsi:type="dcterms:W3CDTF">2024-03-05T11:14:42Z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TC034881799991</vt:lpwstr>
  </property>
  <property fmtid="{D5CDD505-2E9C-101B-9397-08002B2CF9AE}" pid="3" name="ContentTypeId">
    <vt:lpwstr>0x01010007625DDF7C9B4342B7C0532823C9F5E2</vt:lpwstr>
  </property>
</Properties>
</file>