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1" d="100"/>
          <a:sy n="101" d="100"/>
        </p:scale>
        <p:origin x="1662" y="12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D6FE3C-34D8-4B4B-9273-D907B0A3B964}" type="datetimeFigureOut">
              <a:rPr lang="en-US"/>
              <a:t>6/14/2022</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0FF5F4-5691-49AF-9E16-FB22826F7264}" type="datetimeFigureOut">
              <a:rPr lang="en-US"/>
              <a:t>6/14/2022</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6/14/2022</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imgres?imgurl=http://www.aldermansgreen.coventry.sch.uk/images/school/good-to-be-green.jpg&amp;imgrefurl=http://www.aldermansgreen.coventry.sch.uk/school/behaviour.html&amp;h=210&amp;w=300&amp;tbnid=7mDmuFOUubbj-M:&amp;zoom=1&amp;q=good%20to%20be%20green&amp;docid=vzk8rhVaw-NULM&amp;ei=mfwOVLrsLNHlapiRgtAH&amp;tbm=isch&amp;ved=0CCUQMygAMAA&amp;iact=rc&amp;uact=3&amp;dur=524&amp;page=1&amp;start=0&amp;ndsp=1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7127292" y="2046514"/>
            <a:ext cx="2449512" cy="4499429"/>
          </a:xfrm>
        </p:spPr>
        <p:txBody>
          <a:bodyPr/>
          <a:lstStyle/>
          <a:p>
            <a:r>
              <a:rPr lang="en-US" dirty="0">
                <a:latin typeface="Comic Sans MS" panose="030F0702030302020204" pitchFamily="66" charset="0"/>
              </a:rPr>
              <a:t>New </a:t>
            </a:r>
            <a:r>
              <a:rPr lang="en-US" dirty="0" err="1">
                <a:latin typeface="Comic Sans MS" panose="030F0702030302020204" pitchFamily="66" charset="0"/>
              </a:rPr>
              <a:t>Delaval</a:t>
            </a:r>
            <a:r>
              <a:rPr lang="en-US" dirty="0">
                <a:latin typeface="Comic Sans MS" panose="030F0702030302020204" pitchFamily="66" charset="0"/>
              </a:rPr>
              <a:t> Primary School</a:t>
            </a:r>
          </a:p>
          <a:p>
            <a:endParaRPr lang="en-US" dirty="0">
              <a:latin typeface="Comic Sans MS" panose="030F0702030302020204" pitchFamily="66" charset="0"/>
            </a:endParaRPr>
          </a:p>
          <a:p>
            <a:r>
              <a:rPr lang="en-US" dirty="0">
                <a:latin typeface="Comic Sans MS" panose="030F0702030302020204" pitchFamily="66" charset="0"/>
              </a:rPr>
              <a:t>Summer 2</a:t>
            </a:r>
          </a:p>
          <a:p>
            <a:r>
              <a:rPr lang="en-US" dirty="0">
                <a:latin typeface="Comic Sans MS" panose="030F0702030302020204" pitchFamily="66" charset="0"/>
              </a:rPr>
              <a:t>Preschool</a:t>
            </a:r>
          </a:p>
          <a:p>
            <a:r>
              <a:rPr lang="en-US" dirty="0">
                <a:latin typeface="Comic Sans MS" panose="030F0702030302020204" pitchFamily="66" charset="0"/>
              </a:rPr>
              <a:t>2022</a:t>
            </a:r>
          </a:p>
        </p:txBody>
      </p:sp>
      <p:sp>
        <p:nvSpPr>
          <p:cNvPr id="10" name="Text Placeholder 9"/>
          <p:cNvSpPr>
            <a:spLocks noGrp="1"/>
          </p:cNvSpPr>
          <p:nvPr>
            <p:ph type="body" sz="quarter" idx="14"/>
          </p:nvPr>
        </p:nvSpPr>
        <p:spPr>
          <a:xfrm>
            <a:off x="7127292" y="6812386"/>
            <a:ext cx="2449512" cy="266486"/>
          </a:xfrm>
        </p:spPr>
        <p:txBody>
          <a:bodyPr/>
          <a:lstStyle/>
          <a:p>
            <a:r>
              <a:rPr lang="en-GB" dirty="0">
                <a:solidFill>
                  <a:schemeClr val="bg1"/>
                </a:solidFill>
              </a:rPr>
              <a:t>School contact number 01670 353255 </a:t>
            </a:r>
          </a:p>
        </p:txBody>
      </p:sp>
      <p:sp>
        <p:nvSpPr>
          <p:cNvPr id="27" name="Rectangle 14"/>
          <p:cNvSpPr>
            <a:spLocks noChangeArrowheads="1"/>
          </p:cNvSpPr>
          <p:nvPr/>
        </p:nvSpPr>
        <p:spPr bwMode="auto">
          <a:xfrm rot="10800000" flipV="1">
            <a:off x="482721" y="485921"/>
            <a:ext cx="27519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lang="en-GB"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GB" altLang="en-US" sz="2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You may hear your child talking about “Good to be Green.”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061" name="Picture 1" descr="Description: http://t2.gstatic.com/images?q=tbn:ANd9GcSjTNVOFWLaKV9BRM6Zuwen4nGnY_0Vjq_tiT3JpEcK8a4Uq1ncBQ:www.aldermansgreen.coventry.sch.uk/images/school/good-to-be-gree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526" y="4932813"/>
            <a:ext cx="2074611" cy="178188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15"/>
          <p:cNvSpPr>
            <a:spLocks noChangeArrowheads="1"/>
          </p:cNvSpPr>
          <p:nvPr/>
        </p:nvSpPr>
        <p:spPr bwMode="auto">
          <a:xfrm>
            <a:off x="482720" y="1855702"/>
            <a:ext cx="244951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This is a Behaviour Management Scheme which encourages positive behaviour in and around our school. Yellow and red cards may be given for negative behaviour and green and silver “privilege cards” are awarded for positive behaviour.</a:t>
            </a:r>
            <a:r>
              <a:rPr kumimoji="0" lang="en-GB" altLang="en-US" sz="1000" b="0" i="0" u="none" strike="noStrike" cap="none" normalizeH="0" baseline="0" dirty="0">
                <a:ln>
                  <a:noFill/>
                </a:ln>
                <a:solidFill>
                  <a:schemeClr val="tx1"/>
                </a:solidFill>
                <a:effectLst/>
              </a:rPr>
              <a:t> </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
        <p:nvSpPr>
          <p:cNvPr id="35" name="Text Placeholder 27"/>
          <p:cNvSpPr>
            <a:spLocks noGrp="1"/>
          </p:cNvSpPr>
          <p:nvPr>
            <p:ph type="body" sz="quarter" idx="4294967295"/>
          </p:nvPr>
        </p:nvSpPr>
        <p:spPr>
          <a:xfrm>
            <a:off x="3998793" y="711349"/>
            <a:ext cx="2127129" cy="6208065"/>
          </a:xfrm>
          <a:prstGeom prst="rect">
            <a:avLst/>
          </a:prstGeom>
        </p:spPr>
        <p:txBody>
          <a:bodyPr>
            <a:normAutofit/>
          </a:bodyPr>
          <a:lstStyle/>
          <a:p>
            <a:pPr marL="0" indent="0">
              <a:buNone/>
            </a:pPr>
            <a:r>
              <a:rPr lang="en-US" sz="1800" dirty="0">
                <a:latin typeface="Comic Sans MS" panose="030F0702030302020204" pitchFamily="66" charset="0"/>
              </a:rPr>
              <a:t>Reminders:</a:t>
            </a:r>
          </a:p>
          <a:p>
            <a:pPr marL="0" indent="0">
              <a:buNone/>
            </a:pPr>
            <a:r>
              <a:rPr lang="en-GB" sz="1800">
                <a:latin typeface="Comic Sans MS" panose="030F0702030302020204" pitchFamily="66" charset="0"/>
              </a:rPr>
              <a:t>Please </a:t>
            </a:r>
            <a:r>
              <a:rPr lang="en-GB" sz="1800" dirty="0">
                <a:latin typeface="Comic Sans MS" panose="030F0702030302020204" pitchFamily="66" charset="0"/>
              </a:rPr>
              <a:t>arrive at school for 12.30 pm and collect at 3.15/3.30. </a:t>
            </a:r>
          </a:p>
          <a:p>
            <a:r>
              <a:rPr lang="en-GB" sz="1800" b="1" u="sng" dirty="0">
                <a:latin typeface="Comic Sans MS" panose="030F0702030302020204" pitchFamily="66" charset="0"/>
              </a:rPr>
              <a:t>Please name ALL clothing. </a:t>
            </a:r>
          </a:p>
          <a:p>
            <a:r>
              <a:rPr lang="en-GB" sz="1800" dirty="0">
                <a:latin typeface="Comic Sans MS" panose="030F0702030302020204" pitchFamily="66" charset="0"/>
              </a:rPr>
              <a:t>Please ensure that your child has their own bag containing spare clothes etc.</a:t>
            </a:r>
          </a:p>
          <a:p>
            <a:r>
              <a:rPr lang="en-GB" sz="1800" dirty="0">
                <a:latin typeface="Comic Sans MS" panose="030F0702030302020204" pitchFamily="66" charset="0"/>
              </a:rPr>
              <a:t>Would always need junk boxes so please feel free to bring them into pre-school.</a:t>
            </a:r>
          </a:p>
          <a:p>
            <a:pPr marL="0" indent="0">
              <a:buNone/>
            </a:pPr>
            <a:endParaRPr lang="en-US" sz="1800" dirty="0">
              <a:latin typeface="Comic Sans MS" panose="030F0702030302020204" pitchFamily="66" charset="0"/>
            </a:endParaRPr>
          </a:p>
          <a:p>
            <a:pPr marL="0" indent="0">
              <a:buNone/>
            </a:pPr>
            <a:endParaRPr lang="en-US" dirty="0">
              <a:latin typeface="Comic Sans MS" panose="030F0702030302020204" pitchFamily="66" charset="0"/>
            </a:endParaRPr>
          </a:p>
        </p:txBody>
      </p:sp>
      <p:pic>
        <p:nvPicPr>
          <p:cNvPr id="5" name="Picture 4"/>
          <p:cNvPicPr>
            <a:picLocks noChangeAspect="1"/>
          </p:cNvPicPr>
          <p:nvPr/>
        </p:nvPicPr>
        <p:blipFill>
          <a:blip r:embed="rId4"/>
          <a:stretch>
            <a:fillRect/>
          </a:stretch>
        </p:blipFill>
        <p:spPr>
          <a:xfrm>
            <a:off x="7626178" y="711349"/>
            <a:ext cx="1725318" cy="1201016"/>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622091" y="2057401"/>
            <a:ext cx="2450592" cy="662354"/>
          </a:xfrm>
        </p:spPr>
        <p:txBody>
          <a:bodyPr/>
          <a:lstStyle/>
          <a:p>
            <a:r>
              <a:rPr lang="en-US" dirty="0">
                <a:latin typeface="Comic Sans MS" panose="030F0702030302020204" pitchFamily="66" charset="0"/>
              </a:rPr>
              <a:t>Summer Term</a:t>
            </a:r>
          </a:p>
        </p:txBody>
      </p:sp>
      <p:sp>
        <p:nvSpPr>
          <p:cNvPr id="28" name="Text Placeholder 27"/>
          <p:cNvSpPr>
            <a:spLocks noGrp="1"/>
          </p:cNvSpPr>
          <p:nvPr>
            <p:ph type="body" sz="quarter" idx="21"/>
          </p:nvPr>
        </p:nvSpPr>
        <p:spPr>
          <a:xfrm>
            <a:off x="3921555" y="1120859"/>
            <a:ext cx="2215288" cy="3755175"/>
          </a:xfrm>
        </p:spPr>
        <p:txBody>
          <a:bodyPr/>
          <a:lstStyle/>
          <a:p>
            <a:r>
              <a:rPr lang="en-US" sz="2000" dirty="0">
                <a:latin typeface="Comic Sans MS" panose="030F0702030302020204" pitchFamily="66" charset="0"/>
              </a:rPr>
              <a:t>Overall Topic: </a:t>
            </a:r>
          </a:p>
          <a:p>
            <a:pPr algn="ctr"/>
            <a:r>
              <a:rPr lang="en-US" sz="2000" dirty="0">
                <a:latin typeface="Comic Sans MS" panose="030F0702030302020204" pitchFamily="66" charset="0"/>
              </a:rPr>
              <a:t>Dinosaurs</a:t>
            </a:r>
          </a:p>
          <a:p>
            <a:pPr algn="ctr"/>
            <a:r>
              <a:rPr lang="en-US" sz="2000" dirty="0">
                <a:latin typeface="Comic Sans MS" panose="030F0702030302020204" pitchFamily="66" charset="0"/>
              </a:rPr>
              <a:t> Different types of food</a:t>
            </a:r>
          </a:p>
          <a:p>
            <a:r>
              <a:rPr lang="en-US" sz="2000" dirty="0">
                <a:latin typeface="Comic Sans MS" panose="030F0702030302020204" pitchFamily="66" charset="0"/>
              </a:rPr>
              <a:t>Literacy Focus:</a:t>
            </a:r>
          </a:p>
          <a:p>
            <a:r>
              <a:rPr lang="en-US" sz="2000" dirty="0">
                <a:latin typeface="Comic Sans MS" panose="030F0702030302020204" pitchFamily="66" charset="0"/>
              </a:rPr>
              <a:t>Dinosaurs in the Supermarket</a:t>
            </a:r>
          </a:p>
        </p:txBody>
      </p:sp>
      <p:sp>
        <p:nvSpPr>
          <p:cNvPr id="68" name="Text Placeholder 67"/>
          <p:cNvSpPr>
            <a:spLocks noGrp="1"/>
          </p:cNvSpPr>
          <p:nvPr>
            <p:ph type="body" sz="quarter" idx="28"/>
          </p:nvPr>
        </p:nvSpPr>
        <p:spPr>
          <a:xfrm>
            <a:off x="7184623" y="897400"/>
            <a:ext cx="2634953" cy="237054"/>
          </a:xfrm>
        </p:spPr>
        <p:txBody>
          <a:bodyPr/>
          <a:lstStyle/>
          <a:p>
            <a:pPr algn="ctr"/>
            <a:r>
              <a:rPr lang="en-US" sz="1400" dirty="0">
                <a:latin typeface="Comic Sans MS" panose="030F0702030302020204" pitchFamily="66" charset="0"/>
              </a:rPr>
              <a:t>Dinosaurs in the Supermarket</a:t>
            </a:r>
          </a:p>
        </p:txBody>
      </p:sp>
      <p:sp>
        <p:nvSpPr>
          <p:cNvPr id="42" name="Text Placeholder 41"/>
          <p:cNvSpPr>
            <a:spLocks noGrp="1"/>
          </p:cNvSpPr>
          <p:nvPr>
            <p:ph type="body" sz="quarter" idx="31"/>
          </p:nvPr>
        </p:nvSpPr>
        <p:spPr>
          <a:xfrm>
            <a:off x="500527" y="2706105"/>
            <a:ext cx="2556608" cy="4433986"/>
          </a:xfrm>
        </p:spPr>
        <p:txBody>
          <a:bodyPr/>
          <a:lstStyle/>
          <a:p>
            <a:pPr marL="0" indent="0">
              <a:buNone/>
            </a:pPr>
            <a:r>
              <a:rPr lang="en-GB" sz="1600" dirty="0">
                <a:latin typeface="Comic Sans MS" panose="030F0702030302020204" pitchFamily="66" charset="0"/>
              </a:rPr>
              <a:t>Dear Parent/ Carer, </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Our literacy focus is Dinosaurs in the Supermarket</a:t>
            </a:r>
          </a:p>
          <a:p>
            <a:pPr marL="0" indent="0">
              <a:buNone/>
            </a:pPr>
            <a:r>
              <a:rPr lang="en-GB" sz="1600" dirty="0">
                <a:latin typeface="Comic Sans MS" panose="030F0702030302020204" pitchFamily="66" charset="0"/>
              </a:rPr>
              <a:t>During this term we will be finding out all about Dinosaurs and different types of food. This booklet has some ideas you could do at home to support your child with their learning and development. </a:t>
            </a:r>
          </a:p>
        </p:txBody>
      </p:sp>
      <p:sp>
        <p:nvSpPr>
          <p:cNvPr id="92" name="Text Placeholder 91"/>
          <p:cNvSpPr>
            <a:spLocks noGrp="1"/>
          </p:cNvSpPr>
          <p:nvPr>
            <p:ph type="body" sz="quarter" idx="33"/>
          </p:nvPr>
        </p:nvSpPr>
        <p:spPr>
          <a:xfrm>
            <a:off x="7184623" y="1299347"/>
            <a:ext cx="2359152" cy="3190320"/>
          </a:xfrm>
        </p:spPr>
        <p:txBody>
          <a:bodyPr/>
          <a:lstStyle/>
          <a:p>
            <a:r>
              <a:rPr lang="en-US" sz="1400" dirty="0">
                <a:latin typeface="Comic Sans MS" panose="030F0702030302020204" pitchFamily="66" charset="0"/>
              </a:rPr>
              <a:t>Read the story with your child.</a:t>
            </a:r>
          </a:p>
          <a:p>
            <a:r>
              <a:rPr lang="en-US" sz="1400" dirty="0">
                <a:latin typeface="Comic Sans MS" panose="030F0702030302020204" pitchFamily="66" charset="0"/>
              </a:rPr>
              <a:t>Talk about dinosaurs and what they look like, what do they eat and try and remember some Dinosaur names.</a:t>
            </a:r>
          </a:p>
          <a:p>
            <a:r>
              <a:rPr lang="en-US" sz="1400" dirty="0">
                <a:latin typeface="Comic Sans MS" panose="030F0702030302020204" pitchFamily="66" charset="0"/>
              </a:rPr>
              <a:t>Draw a your favorite Dinosaur.</a:t>
            </a:r>
          </a:p>
        </p:txBody>
      </p:sp>
      <p:pic>
        <p:nvPicPr>
          <p:cNvPr id="5" name="Picture 4"/>
          <p:cNvPicPr>
            <a:picLocks noChangeAspect="1"/>
          </p:cNvPicPr>
          <p:nvPr/>
        </p:nvPicPr>
        <p:blipFill>
          <a:blip r:embed="rId2"/>
          <a:stretch>
            <a:fillRect/>
          </a:stretch>
        </p:blipFill>
        <p:spPr>
          <a:xfrm>
            <a:off x="1106569" y="798463"/>
            <a:ext cx="1146437" cy="1258938"/>
          </a:xfrm>
          <a:prstGeom prst="rect">
            <a:avLst/>
          </a:prstGeom>
        </p:spPr>
      </p:pic>
      <p:pic>
        <p:nvPicPr>
          <p:cNvPr id="6" name="Picture 5"/>
          <p:cNvPicPr>
            <a:picLocks noChangeAspect="1"/>
          </p:cNvPicPr>
          <p:nvPr/>
        </p:nvPicPr>
        <p:blipFill>
          <a:blip r:embed="rId2"/>
          <a:stretch>
            <a:fillRect/>
          </a:stretch>
        </p:blipFill>
        <p:spPr>
          <a:xfrm>
            <a:off x="4141999" y="4739345"/>
            <a:ext cx="1787461" cy="1962866"/>
          </a:xfrm>
          <a:prstGeom prst="rect">
            <a:avLst/>
          </a:prstGeom>
        </p:spPr>
      </p:pic>
      <p:pic>
        <p:nvPicPr>
          <p:cNvPr id="7" name="Picture 6"/>
          <p:cNvPicPr>
            <a:picLocks noChangeAspect="1"/>
          </p:cNvPicPr>
          <p:nvPr/>
        </p:nvPicPr>
        <p:blipFill>
          <a:blip r:embed="rId3"/>
          <a:stretch>
            <a:fillRect/>
          </a:stretch>
        </p:blipFill>
        <p:spPr>
          <a:xfrm>
            <a:off x="7445036" y="4562572"/>
            <a:ext cx="1838325" cy="2073120"/>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pic lette for parents.potx" id="{C8C7F28C-A520-4A32-84CD-EDD10FD63622}" vid="{A8F2F039-6F0F-4C22-BA9E-0277E43D5EB4}"/>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topic lette for parents</Template>
  <TotalTime>0</TotalTime>
  <Words>220</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Comic Sans MS</vt:lpstr>
      <vt:lpstr>Constantia</vt:lpstr>
      <vt:lpstr>Times New Roman</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2015-10-11T14:36:59Z</dcterms:created>
  <dcterms:modified xsi:type="dcterms:W3CDTF">2022-06-14T07:41:53Z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