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p:scale>
          <a:sx n="108" d="100"/>
          <a:sy n="108" d="100"/>
        </p:scale>
        <p:origin x="-1398" y="-24"/>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813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6" y="0"/>
            <a:ext cx="2945659" cy="498136"/>
          </a:xfrm>
          <a:prstGeom prst="rect">
            <a:avLst/>
          </a:prstGeom>
        </p:spPr>
        <p:txBody>
          <a:bodyPr vert="horz" lIns="91440" tIns="45720" rIns="91440" bIns="45720" rtlCol="0"/>
          <a:lstStyle>
            <a:lvl1pPr algn="r">
              <a:defRPr sz="1200"/>
            </a:lvl1pPr>
          </a:lstStyle>
          <a:p>
            <a:fld id="{38D6FE3C-34D8-4B4B-9273-D907B0A3B964}" type="datetimeFigureOut">
              <a:rPr lang="en-US"/>
              <a:t>9/23/2020</a:t>
            </a:fld>
            <a:endParaRPr/>
          </a:p>
        </p:txBody>
      </p:sp>
      <p:sp>
        <p:nvSpPr>
          <p:cNvPr id="4" name="Footer Placeholder 3"/>
          <p:cNvSpPr>
            <a:spLocks noGrp="1"/>
          </p:cNvSpPr>
          <p:nvPr>
            <p:ph type="ftr" sz="quarter" idx="2"/>
          </p:nvPr>
        </p:nvSpPr>
        <p:spPr>
          <a:xfrm>
            <a:off x="3" y="9430093"/>
            <a:ext cx="2945659" cy="49813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6" y="9430093"/>
            <a:ext cx="2945659" cy="498135"/>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813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6" y="0"/>
            <a:ext cx="2945659" cy="498136"/>
          </a:xfrm>
          <a:prstGeom prst="rect">
            <a:avLst/>
          </a:prstGeom>
        </p:spPr>
        <p:txBody>
          <a:bodyPr vert="horz" lIns="91440" tIns="45720" rIns="91440" bIns="45720" rtlCol="0"/>
          <a:lstStyle>
            <a:lvl1pPr algn="r">
              <a:defRPr sz="1200"/>
            </a:lvl1pPr>
          </a:lstStyle>
          <a:p>
            <a:fld id="{1D0FF5F4-5691-49AF-9E16-FB22826F7264}" type="datetimeFigureOut">
              <a:rPr lang="en-US"/>
              <a:t>9/23/2020</a:t>
            </a:fld>
            <a:endParaRPr/>
          </a:p>
        </p:txBody>
      </p:sp>
      <p:sp>
        <p:nvSpPr>
          <p:cNvPr id="4" name="Slide Image Placeholder 3"/>
          <p:cNvSpPr>
            <a:spLocks noGrp="1" noRot="1" noChangeAspect="1"/>
          </p:cNvSpPr>
          <p:nvPr>
            <p:ph type="sldImg" idx="2"/>
          </p:nvPr>
        </p:nvSpPr>
        <p:spPr>
          <a:xfrm>
            <a:off x="1231900" y="1241425"/>
            <a:ext cx="433387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3" y="9430093"/>
            <a:ext cx="2945659" cy="49813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6" y="9430093"/>
            <a:ext cx="2945659" cy="498135"/>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smtClean="0"/>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smtClean="0"/>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smtClean="0"/>
              <a:t>Click icon to add picture</a:t>
            </a:r>
            <a:endParaRPr/>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a:t>
            </a:r>
            <a:br>
              <a:rPr/>
            </a:br>
            <a:r>
              <a:rP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Tree>
    <p:extLst>
      <p:ext uri="{BB962C8B-B14F-4D97-AF65-F5344CB8AC3E}">
        <p14:creationId xmlns:p14="http://schemas.microsoft.com/office/powerpoint/2010/main" val="5863192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smtClean="0"/>
              <a:t>Click icon to add picture</a:t>
            </a:r>
            <a:endParaRPr/>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smtClean="0"/>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Tree>
    <p:extLst>
      <p:ext uri="{BB962C8B-B14F-4D97-AF65-F5344CB8AC3E}">
        <p14:creationId xmlns:p14="http://schemas.microsoft.com/office/powerpoint/2010/main" val="11845087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9/23/2020</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r>
              <a:rPr sz="1000" dirty="0" smtClean="0">
                <a:solidFill>
                  <a:prstClr val="white">
                    <a:lumMod val="50000"/>
                  </a:prstClr>
                </a:solidFill>
                <a:latin typeface="Calibri Light" panose="020F0302020204030204" pitchFamily="34" charset="0"/>
                <a:cs typeface="Calibri" panose="020F0502020204030204" pitchFamily="34" charset="0"/>
              </a:rPr>
              <a:t>.</a:t>
            </a:r>
            <a:endParaRPr lang="en-US" sz="1000" dirty="0" smtClean="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smtClean="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smtClean="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iming>
    <p:tnLst>
      <p:par>
        <p:cTn id="1" dur="indefinite" restart="never" nodeType="tmRoot"/>
      </p:par>
    </p:tnLst>
  </p:timing>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imgres?imgurl=http://www.aldermansgreen.coventry.sch.uk/images/school/good-to-be-green.jpg&amp;imgrefurl=http://www.aldermansgreen.coventry.sch.uk/school/behaviour.html&amp;h=210&amp;w=300&amp;tbnid=7mDmuFOUubbj-M:&amp;zoom=1&amp;q=good%20to%20be%20green&amp;docid=vzk8rhVaw-NULM&amp;ei=mfwOVLrsLNHlapiRgtAH&amp;tbm=isch&amp;ved=0CCUQMygAMAA&amp;iact=rc&amp;uact=3&amp;dur=524&amp;page=1&amp;start=0&amp;ndsp=19"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a:xfrm>
            <a:off x="7121021" y="2215270"/>
            <a:ext cx="2449512" cy="4499429"/>
          </a:xfrm>
        </p:spPr>
        <p:txBody>
          <a:bodyPr/>
          <a:lstStyle/>
          <a:p>
            <a:r>
              <a:rPr lang="en-US" sz="2400" dirty="0" smtClean="0">
                <a:latin typeface="Comic Sans MS" panose="030F0702030302020204" pitchFamily="66" charset="0"/>
              </a:rPr>
              <a:t>New </a:t>
            </a:r>
            <a:r>
              <a:rPr lang="en-US" sz="2400" dirty="0" err="1" smtClean="0">
                <a:latin typeface="Comic Sans MS" panose="030F0702030302020204" pitchFamily="66" charset="0"/>
              </a:rPr>
              <a:t>Delaval</a:t>
            </a:r>
            <a:r>
              <a:rPr lang="en-US" sz="2400" dirty="0" smtClean="0">
                <a:latin typeface="Comic Sans MS" panose="030F0702030302020204" pitchFamily="66" charset="0"/>
              </a:rPr>
              <a:t> Primary School</a:t>
            </a:r>
          </a:p>
          <a:p>
            <a:endParaRPr lang="en-US" sz="1600" dirty="0" smtClean="0">
              <a:latin typeface="Comic Sans MS" panose="030F0702030302020204" pitchFamily="66" charset="0"/>
            </a:endParaRPr>
          </a:p>
          <a:p>
            <a:endParaRPr lang="en-US" dirty="0" smtClean="0">
              <a:latin typeface="Comic Sans MS" panose="030F0702030302020204" pitchFamily="66" charset="0"/>
            </a:endParaRPr>
          </a:p>
          <a:p>
            <a:endParaRPr lang="en-US" dirty="0">
              <a:latin typeface="Comic Sans MS" panose="030F0702030302020204" pitchFamily="66" charset="0"/>
            </a:endParaRPr>
          </a:p>
          <a:p>
            <a:endParaRPr lang="en-US" sz="2800" dirty="0" smtClean="0">
              <a:latin typeface="Comic Sans MS" panose="030F0702030302020204" pitchFamily="66" charset="0"/>
            </a:endParaRPr>
          </a:p>
          <a:p>
            <a:r>
              <a:rPr lang="en-US" sz="2800" dirty="0" smtClean="0">
                <a:latin typeface="Comic Sans MS" panose="030F0702030302020204" pitchFamily="66" charset="0"/>
              </a:rPr>
              <a:t>Autumn 1</a:t>
            </a:r>
          </a:p>
          <a:p>
            <a:endParaRPr lang="en-US" dirty="0" smtClean="0">
              <a:latin typeface="Comic Sans MS" panose="030F0702030302020204" pitchFamily="66" charset="0"/>
            </a:endParaRPr>
          </a:p>
          <a:p>
            <a:r>
              <a:rPr lang="en-US" dirty="0" smtClean="0">
                <a:latin typeface="Comic Sans MS" panose="030F0702030302020204" pitchFamily="66" charset="0"/>
              </a:rPr>
              <a:t>Pre-school</a:t>
            </a:r>
          </a:p>
          <a:p>
            <a:r>
              <a:rPr lang="en-US" sz="1800" smtClean="0">
                <a:latin typeface="Comic Sans MS" panose="030F0702030302020204" pitchFamily="66" charset="0"/>
              </a:rPr>
              <a:t>2020-2021</a:t>
            </a:r>
            <a:endParaRPr lang="en-US" sz="1800" dirty="0">
              <a:latin typeface="Comic Sans MS" panose="030F0702030302020204" pitchFamily="66" charset="0"/>
            </a:endParaRPr>
          </a:p>
        </p:txBody>
      </p:sp>
      <p:sp>
        <p:nvSpPr>
          <p:cNvPr id="10" name="Text Placeholder 9"/>
          <p:cNvSpPr>
            <a:spLocks noGrp="1"/>
          </p:cNvSpPr>
          <p:nvPr>
            <p:ph type="body" sz="quarter" idx="14"/>
          </p:nvPr>
        </p:nvSpPr>
        <p:spPr>
          <a:xfrm>
            <a:off x="7127292" y="6812386"/>
            <a:ext cx="2449512" cy="266486"/>
          </a:xfrm>
        </p:spPr>
        <p:txBody>
          <a:bodyPr/>
          <a:lstStyle/>
          <a:p>
            <a:r>
              <a:rPr lang="en-GB" dirty="0" smtClean="0">
                <a:solidFill>
                  <a:schemeClr val="bg1"/>
                </a:solidFill>
              </a:rPr>
              <a:t>School contact number 01670 </a:t>
            </a:r>
            <a:r>
              <a:rPr lang="en-GB" dirty="0">
                <a:solidFill>
                  <a:schemeClr val="bg1"/>
                </a:solidFill>
              </a:rPr>
              <a:t>353255 </a:t>
            </a:r>
          </a:p>
        </p:txBody>
      </p:sp>
      <p:sp>
        <p:nvSpPr>
          <p:cNvPr id="27" name="Rectangle 14"/>
          <p:cNvSpPr>
            <a:spLocks noChangeArrowheads="1"/>
          </p:cNvSpPr>
          <p:nvPr/>
        </p:nvSpPr>
        <p:spPr bwMode="auto">
          <a:xfrm rot="10800000" flipV="1">
            <a:off x="482721" y="485921"/>
            <a:ext cx="275192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lang="en-GB"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GB" altLang="en-US" sz="2000" b="0" i="0" u="none" strike="noStrike" cap="none" normalizeH="0" baseline="0" dirty="0" smtClean="0">
                <a:ln>
                  <a:noFill/>
                </a:ln>
                <a:solidFill>
                  <a:schemeClr val="tx1"/>
                </a:solidFill>
                <a:effectLst/>
                <a:latin typeface="Comic Sans MS" panose="030F0702030302020204" pitchFamily="66" charset="0"/>
                <a:ea typeface="Times New Roman" panose="02020603050405020304" pitchFamily="18" charset="0"/>
              </a:rPr>
              <a:t>You may hear your child talking about “Good to be Green.” </a:t>
            </a:r>
            <a:endParaRPr kumimoji="0" lang="en-GB" alt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061" name="Picture 1" descr="Description: http://t2.gstatic.com/images?q=tbn:ANd9GcSjTNVOFWLaKV9BRM6Zuwen4nGnY_0Vjq_tiT3JpEcK8a4Uq1ncBQ:www.aldermansgreen.coventry.sch.uk/images/school/good-to-be-gree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526" y="4932813"/>
            <a:ext cx="2074611" cy="1781886"/>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15"/>
          <p:cNvSpPr>
            <a:spLocks noChangeArrowheads="1"/>
          </p:cNvSpPr>
          <p:nvPr/>
        </p:nvSpPr>
        <p:spPr bwMode="auto">
          <a:xfrm>
            <a:off x="482720" y="1855702"/>
            <a:ext cx="244951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This is a Behaviour Management Scheme which encourages positive behaviour in and around our school. Yellow and red cards may be given for negative behaviour and green and silver “privilege cards” are awarded for positive behaviour.</a:t>
            </a:r>
            <a:r>
              <a:rPr kumimoji="0" lang="en-GB" altLang="en-US" sz="1000" b="0" i="0" u="none" strike="noStrike" cap="none" normalizeH="0" baseline="0" dirty="0" smtClean="0">
                <a:ln>
                  <a:noFill/>
                </a:ln>
                <a:solidFill>
                  <a:schemeClr val="tx1"/>
                </a:solidFill>
                <a:effectLst/>
              </a:rPr>
              <a:t> </a:t>
            </a:r>
            <a:endParaRPr kumimoji="0" lang="en-GB" altLang="en-US" sz="2000" b="0" i="0" u="none" strike="noStrike" cap="none" normalizeH="0" baseline="0" dirty="0" smtClean="0">
              <a:ln>
                <a:noFill/>
              </a:ln>
              <a:solidFill>
                <a:schemeClr val="tx1"/>
              </a:solidFill>
              <a:effectLst/>
              <a:latin typeface="Arial" panose="020B0604020202020204" pitchFamily="34" charset="0"/>
            </a:endParaRPr>
          </a:p>
        </p:txBody>
      </p:sp>
      <p:sp>
        <p:nvSpPr>
          <p:cNvPr id="35" name="Text Placeholder 27"/>
          <p:cNvSpPr>
            <a:spLocks noGrp="1"/>
          </p:cNvSpPr>
          <p:nvPr>
            <p:ph type="body" sz="quarter" idx="4294967295"/>
          </p:nvPr>
        </p:nvSpPr>
        <p:spPr>
          <a:xfrm>
            <a:off x="3998793" y="711349"/>
            <a:ext cx="2127129" cy="6208065"/>
          </a:xfrm>
          <a:prstGeom prst="rect">
            <a:avLst/>
          </a:prstGeom>
        </p:spPr>
        <p:txBody>
          <a:bodyPr>
            <a:normAutofit/>
          </a:bodyPr>
          <a:lstStyle/>
          <a:p>
            <a:pPr marL="0" indent="0">
              <a:buNone/>
            </a:pPr>
            <a:r>
              <a:rPr lang="en-US" sz="1600" dirty="0" smtClean="0">
                <a:latin typeface="Comic Sans MS" panose="030F0702030302020204" pitchFamily="66" charset="0"/>
              </a:rPr>
              <a:t>Reminders:</a:t>
            </a:r>
          </a:p>
          <a:p>
            <a:r>
              <a:rPr lang="en-GB" sz="1400" dirty="0" smtClean="0">
                <a:latin typeface="Comic Sans MS" panose="030F0702030302020204" pitchFamily="66" charset="0"/>
              </a:rPr>
              <a:t>Times of the day</a:t>
            </a:r>
          </a:p>
          <a:p>
            <a:pPr marL="0" indent="0">
              <a:buNone/>
            </a:pPr>
            <a:r>
              <a:rPr lang="en-GB" sz="1400" dirty="0" smtClean="0">
                <a:latin typeface="Comic Sans MS" panose="030F0702030302020204" pitchFamily="66" charset="0"/>
              </a:rPr>
              <a:t>Am session 8.50-11.45</a:t>
            </a:r>
          </a:p>
          <a:p>
            <a:pPr marL="0" indent="0">
              <a:buNone/>
            </a:pPr>
            <a:r>
              <a:rPr lang="en-GB" sz="1400" dirty="0">
                <a:latin typeface="Comic Sans MS" panose="030F0702030302020204" pitchFamily="66" charset="0"/>
              </a:rPr>
              <a:t>p</a:t>
            </a:r>
            <a:r>
              <a:rPr lang="en-GB" sz="1400" dirty="0" smtClean="0">
                <a:latin typeface="Comic Sans MS" panose="030F0702030302020204" pitchFamily="66" charset="0"/>
              </a:rPr>
              <a:t>m session 12.30-3.15</a:t>
            </a:r>
          </a:p>
          <a:p>
            <a:pPr marL="0" indent="0">
              <a:buNone/>
            </a:pPr>
            <a:r>
              <a:rPr lang="en-GB" sz="1400" dirty="0" smtClean="0">
                <a:latin typeface="Comic Sans MS" panose="030F0702030302020204" pitchFamily="66" charset="0"/>
              </a:rPr>
              <a:t>Please arrive on time and collect promptly. </a:t>
            </a:r>
          </a:p>
          <a:p>
            <a:r>
              <a:rPr lang="en-GB" sz="1400" b="1" u="sng" dirty="0" smtClean="0">
                <a:latin typeface="Comic Sans MS" panose="030F0702030302020204" pitchFamily="66" charset="0"/>
              </a:rPr>
              <a:t>Please name ALL clothing. </a:t>
            </a:r>
          </a:p>
          <a:p>
            <a:r>
              <a:rPr lang="en-GB" sz="1400" b="1" u="sng" dirty="0" smtClean="0">
                <a:latin typeface="Comic Sans MS" panose="030F0702030302020204" pitchFamily="66" charset="0"/>
              </a:rPr>
              <a:t>Please provide spare clothing for your child</a:t>
            </a:r>
          </a:p>
          <a:p>
            <a:r>
              <a:rPr lang="en-US" sz="1400" b="1" dirty="0" smtClean="0">
                <a:latin typeface="Comic Sans MS" panose="030F0702030302020204" pitchFamily="66" charset="0"/>
              </a:rPr>
              <a:t>Tuesday</a:t>
            </a:r>
            <a:r>
              <a:rPr lang="en-US" sz="1400" dirty="0" smtClean="0">
                <a:latin typeface="Comic Sans MS" panose="030F0702030302020204" pitchFamily="66" charset="0"/>
              </a:rPr>
              <a:t> – homework to be handed into school.</a:t>
            </a:r>
            <a:endParaRPr lang="en-US" sz="1400" dirty="0">
              <a:latin typeface="Comic Sans MS" panose="030F0702030302020204" pitchFamily="66" charset="0"/>
            </a:endParaRPr>
          </a:p>
          <a:p>
            <a:r>
              <a:rPr lang="en-US" sz="1400" b="1" dirty="0" smtClean="0">
                <a:latin typeface="Comic Sans MS" panose="030F0702030302020204" pitchFamily="66" charset="0"/>
              </a:rPr>
              <a:t>Thursday</a:t>
            </a:r>
            <a:r>
              <a:rPr lang="en-US" sz="1400" dirty="0" smtClean="0">
                <a:latin typeface="Comic Sans MS" panose="030F0702030302020204" pitchFamily="66" charset="0"/>
              </a:rPr>
              <a:t> – homework handed out to children. </a:t>
            </a:r>
          </a:p>
          <a:p>
            <a:r>
              <a:rPr lang="en-US" sz="1200" dirty="0" smtClean="0">
                <a:latin typeface="Comic Sans MS" panose="030F0702030302020204" pitchFamily="66" charset="0"/>
              </a:rPr>
              <a:t>Library Books changed weekly.</a:t>
            </a:r>
          </a:p>
          <a:p>
            <a:pPr marL="0" indent="0">
              <a:buNone/>
            </a:pPr>
            <a:endParaRPr lang="en-US" dirty="0" smtClean="0">
              <a:latin typeface="Comic Sans MS" panose="030F0702030302020204" pitchFamily="66" charset="0"/>
            </a:endParaRPr>
          </a:p>
          <a:p>
            <a:pPr marL="0" indent="0">
              <a:buNone/>
            </a:pPr>
            <a:endParaRPr lang="en-US" dirty="0">
              <a:latin typeface="Comic Sans MS" panose="030F0702030302020204" pitchFamily="66"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2899" y="668821"/>
            <a:ext cx="1725756" cy="1203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5"/>
          <a:stretch>
            <a:fillRect/>
          </a:stretch>
        </p:blipFill>
        <p:spPr>
          <a:xfrm>
            <a:off x="7731414" y="3323636"/>
            <a:ext cx="1228725" cy="1238250"/>
          </a:xfrm>
          <a:prstGeom prst="rect">
            <a:avLst/>
          </a:prstGeom>
        </p:spPr>
      </p:pic>
    </p:spTree>
    <p:extLst>
      <p:ext uri="{BB962C8B-B14F-4D97-AF65-F5344CB8AC3E}">
        <p14:creationId xmlns:p14="http://schemas.microsoft.com/office/powerpoint/2010/main" val="1742696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457180" y="760696"/>
            <a:ext cx="2450592" cy="662354"/>
          </a:xfrm>
        </p:spPr>
        <p:txBody>
          <a:bodyPr/>
          <a:lstStyle/>
          <a:p>
            <a:pPr algn="ctr"/>
            <a:r>
              <a:rPr lang="en-US" dirty="0" smtClean="0">
                <a:latin typeface="Comic Sans MS" panose="030F0702030302020204" pitchFamily="66" charset="0"/>
              </a:rPr>
              <a:t>Autumn 1 Term</a:t>
            </a:r>
            <a:endParaRPr lang="en-US" dirty="0">
              <a:latin typeface="Comic Sans MS" panose="030F0702030302020204" pitchFamily="66" charset="0"/>
            </a:endParaRPr>
          </a:p>
        </p:txBody>
      </p:sp>
      <p:sp>
        <p:nvSpPr>
          <p:cNvPr id="28" name="Text Placeholder 27"/>
          <p:cNvSpPr>
            <a:spLocks noGrp="1"/>
          </p:cNvSpPr>
          <p:nvPr>
            <p:ph type="body" sz="quarter" idx="21"/>
          </p:nvPr>
        </p:nvSpPr>
        <p:spPr>
          <a:xfrm>
            <a:off x="4103625" y="881016"/>
            <a:ext cx="2215288" cy="3755175"/>
          </a:xfrm>
        </p:spPr>
        <p:txBody>
          <a:bodyPr/>
          <a:lstStyle/>
          <a:p>
            <a:r>
              <a:rPr lang="en-US" sz="2000" dirty="0" smtClean="0">
                <a:latin typeface="Comic Sans MS" panose="030F0702030302020204" pitchFamily="66" charset="0"/>
              </a:rPr>
              <a:t>Literacy Focus:</a:t>
            </a:r>
          </a:p>
          <a:p>
            <a:pPr algn="ctr"/>
            <a:r>
              <a:rPr lang="en-US" sz="2000" dirty="0" smtClean="0">
                <a:latin typeface="Comic Sans MS" panose="030F0702030302020204" pitchFamily="66" charset="0"/>
              </a:rPr>
              <a:t>Dear Zoo</a:t>
            </a:r>
          </a:p>
          <a:p>
            <a:pPr algn="ctr"/>
            <a:r>
              <a:rPr lang="en-US" sz="2000" dirty="0" smtClean="0">
                <a:latin typeface="Comic Sans MS" panose="030F0702030302020204" pitchFamily="66" charset="0"/>
              </a:rPr>
              <a:t>By Rod Campbell</a:t>
            </a:r>
          </a:p>
        </p:txBody>
      </p:sp>
      <p:sp>
        <p:nvSpPr>
          <p:cNvPr id="68" name="Text Placeholder 67"/>
          <p:cNvSpPr>
            <a:spLocks noGrp="1"/>
          </p:cNvSpPr>
          <p:nvPr>
            <p:ph type="body" sz="quarter" idx="28"/>
          </p:nvPr>
        </p:nvSpPr>
        <p:spPr>
          <a:xfrm>
            <a:off x="7235570" y="760695"/>
            <a:ext cx="2514919" cy="554921"/>
          </a:xfrm>
        </p:spPr>
        <p:txBody>
          <a:bodyPr/>
          <a:lstStyle/>
          <a:p>
            <a:pPr algn="ctr"/>
            <a:endParaRPr lang="en-US" sz="3200" dirty="0" smtClean="0">
              <a:latin typeface="Comic Sans MS" panose="030F0702030302020204" pitchFamily="66" charset="0"/>
            </a:endParaRPr>
          </a:p>
          <a:p>
            <a:pPr algn="ctr"/>
            <a:endParaRPr lang="en-US" sz="3200" dirty="0" smtClean="0">
              <a:latin typeface="Comic Sans MS" panose="030F0702030302020204" pitchFamily="66" charset="0"/>
            </a:endParaRPr>
          </a:p>
          <a:p>
            <a:pPr algn="ctr"/>
            <a:endParaRPr lang="en-US" sz="3200" dirty="0">
              <a:latin typeface="Comic Sans MS" panose="030F0702030302020204" pitchFamily="66" charset="0"/>
            </a:endParaRPr>
          </a:p>
          <a:p>
            <a:pPr algn="ctr"/>
            <a:endParaRPr lang="en-US" sz="3200" dirty="0" smtClean="0">
              <a:latin typeface="Comic Sans MS" panose="030F0702030302020204" pitchFamily="66" charset="0"/>
            </a:endParaRPr>
          </a:p>
          <a:p>
            <a:pPr algn="ctr"/>
            <a:r>
              <a:rPr lang="en-US" sz="3200" dirty="0" smtClean="0">
                <a:latin typeface="Comic Sans MS" panose="030F0702030302020204" pitchFamily="66" charset="0"/>
              </a:rPr>
              <a:t>Dear Zoo</a:t>
            </a:r>
            <a:endParaRPr lang="en-US" sz="3200" dirty="0">
              <a:latin typeface="Comic Sans MS" panose="030F0702030302020204" pitchFamily="66" charset="0"/>
            </a:endParaRPr>
          </a:p>
        </p:txBody>
      </p:sp>
      <p:sp>
        <p:nvSpPr>
          <p:cNvPr id="42" name="Text Placeholder 41"/>
          <p:cNvSpPr>
            <a:spLocks noGrp="1"/>
          </p:cNvSpPr>
          <p:nvPr>
            <p:ph type="body" sz="quarter" idx="31"/>
          </p:nvPr>
        </p:nvSpPr>
        <p:spPr>
          <a:xfrm>
            <a:off x="447943" y="1679346"/>
            <a:ext cx="2556608" cy="4433986"/>
          </a:xfrm>
        </p:spPr>
        <p:txBody>
          <a:bodyPr/>
          <a:lstStyle/>
          <a:p>
            <a:pPr marL="0" indent="0">
              <a:buNone/>
            </a:pPr>
            <a:r>
              <a:rPr lang="en-GB" sz="1600" dirty="0">
                <a:latin typeface="Comic Sans MS" panose="030F0702030302020204" pitchFamily="66" charset="0"/>
              </a:rPr>
              <a:t>Dear Parent/ Carer, </a:t>
            </a:r>
          </a:p>
          <a:p>
            <a:pPr marL="0" indent="0">
              <a:buNone/>
            </a:pPr>
            <a:r>
              <a:rPr lang="en-GB" sz="1600" dirty="0">
                <a:latin typeface="Comic Sans MS" panose="030F0702030302020204" pitchFamily="66" charset="0"/>
              </a:rPr>
              <a:t>This half </a:t>
            </a:r>
            <a:r>
              <a:rPr lang="en-GB" sz="1600" dirty="0" smtClean="0">
                <a:latin typeface="Comic Sans MS" panose="030F0702030302020204" pitchFamily="66" charset="0"/>
              </a:rPr>
              <a:t>term our literacy focus is </a:t>
            </a:r>
          </a:p>
          <a:p>
            <a:pPr marL="0" indent="0">
              <a:buNone/>
            </a:pPr>
            <a:r>
              <a:rPr lang="en-GB" sz="1600" dirty="0" smtClean="0">
                <a:latin typeface="Comic Sans MS" panose="030F0702030302020204" pitchFamily="66" charset="0"/>
              </a:rPr>
              <a:t>Dear Zoo</a:t>
            </a:r>
          </a:p>
          <a:p>
            <a:pPr marL="0" indent="0">
              <a:buNone/>
            </a:pPr>
            <a:r>
              <a:rPr lang="en-GB" sz="1600" dirty="0" smtClean="0">
                <a:latin typeface="Comic Sans MS" panose="030F0702030302020204" pitchFamily="66" charset="0"/>
              </a:rPr>
              <a:t>We will be sending home some activities linked to the focus story for you to enjoy with your child.</a:t>
            </a:r>
            <a:endParaRPr lang="en-GB" sz="1600" dirty="0">
              <a:latin typeface="Comic Sans MS" panose="030F0702030302020204" pitchFamily="66" charset="0"/>
            </a:endParaRPr>
          </a:p>
          <a:p>
            <a:pPr marL="0" indent="0">
              <a:buNone/>
            </a:pPr>
            <a:endParaRPr lang="en-GB" sz="1600" dirty="0" smtClean="0">
              <a:latin typeface="Comic Sans MS" panose="030F0702030302020204" pitchFamily="66" charset="0"/>
            </a:endParaRPr>
          </a:p>
          <a:p>
            <a:pPr marL="0" indent="0">
              <a:buNone/>
            </a:pPr>
            <a:r>
              <a:rPr lang="en-GB" sz="1600" dirty="0" smtClean="0">
                <a:latin typeface="Comic Sans MS" panose="030F0702030302020204" pitchFamily="66" charset="0"/>
              </a:rPr>
              <a:t>This booklet has some ideas you could do at home to support your child with their learning and development. </a:t>
            </a:r>
            <a:endParaRPr lang="en-GB" sz="1600" dirty="0">
              <a:latin typeface="Comic Sans MS" panose="030F0702030302020204" pitchFamily="66" charset="0"/>
            </a:endParaRPr>
          </a:p>
        </p:txBody>
      </p:sp>
      <p:sp>
        <p:nvSpPr>
          <p:cNvPr id="92" name="Text Placeholder 91"/>
          <p:cNvSpPr>
            <a:spLocks noGrp="1"/>
          </p:cNvSpPr>
          <p:nvPr>
            <p:ph type="body" sz="quarter" idx="33"/>
          </p:nvPr>
        </p:nvSpPr>
        <p:spPr>
          <a:xfrm>
            <a:off x="7180323" y="1423050"/>
            <a:ext cx="2469648" cy="3190320"/>
          </a:xfrm>
        </p:spPr>
        <p:txBody>
          <a:bodyPr/>
          <a:lstStyle/>
          <a:p>
            <a:r>
              <a:rPr lang="en-US" sz="1400" dirty="0" smtClean="0">
                <a:latin typeface="Comic Sans MS" pitchFamily="66" charset="0"/>
              </a:rPr>
              <a:t>Read the story and encourage your child to retell the story with you.</a:t>
            </a:r>
          </a:p>
          <a:p>
            <a:r>
              <a:rPr lang="en-US" sz="1400" dirty="0" smtClean="0">
                <a:latin typeface="Comic Sans MS" pitchFamily="66" charset="0"/>
              </a:rPr>
              <a:t>Encourage your child to become independent when putting own their own coat.</a:t>
            </a:r>
          </a:p>
          <a:p>
            <a:r>
              <a:rPr lang="en-US" sz="1400" dirty="0" smtClean="0">
                <a:latin typeface="Comic Sans MS" pitchFamily="66" charset="0"/>
              </a:rPr>
              <a:t>Sing counting songs and Nursery rhymes.</a:t>
            </a:r>
          </a:p>
          <a:p>
            <a:r>
              <a:rPr lang="en-US" sz="1400" dirty="0" smtClean="0">
                <a:latin typeface="Comic Sans MS" pitchFamily="66" charset="0"/>
              </a:rPr>
              <a:t>Use shaving foam and corn flour to encourage your child to draw lines and circles.</a:t>
            </a:r>
          </a:p>
          <a:p>
            <a:r>
              <a:rPr lang="en-US" sz="1400" dirty="0" smtClean="0">
                <a:latin typeface="Comic Sans MS" pitchFamily="66" charset="0"/>
              </a:rPr>
              <a:t>Enjoy playing a ball with your child around the garden to develop gross motor skills.</a:t>
            </a:r>
          </a:p>
          <a:p>
            <a:endParaRPr lang="en-US" sz="1400" dirty="0" smtClean="0">
              <a:latin typeface="Comic Sans MS" pitchFamily="66" charset="0"/>
            </a:endParaRPr>
          </a:p>
          <a:p>
            <a:endParaRPr lang="en-US" sz="1400" dirty="0" smtClean="0">
              <a:latin typeface="Comic Sans MS" pitchFamily="66" charset="0"/>
            </a:endParaRPr>
          </a:p>
          <a:p>
            <a:endParaRPr lang="en-US" sz="1400" dirty="0" smtClean="0">
              <a:latin typeface="Comic Sans MS" pitchFamily="66" charset="0"/>
            </a:endParaRPr>
          </a:p>
          <a:p>
            <a:endParaRPr lang="en-US" sz="1400" dirty="0" smtClean="0">
              <a:latin typeface="Comic Sans MS" pitchFamily="66" charset="0"/>
            </a:endParaRPr>
          </a:p>
          <a:p>
            <a:endParaRPr lang="en-US" sz="1400" dirty="0" smtClean="0">
              <a:latin typeface="Comic Sans MS" pitchFamily="66"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2345" y="5622059"/>
            <a:ext cx="197167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stretch>
            <a:fillRect/>
          </a:stretch>
        </p:blipFill>
        <p:spPr>
          <a:xfrm>
            <a:off x="4222209" y="4703674"/>
            <a:ext cx="1794383" cy="1836770"/>
          </a:xfrm>
          <a:prstGeom prst="rect">
            <a:avLst/>
          </a:prstGeom>
        </p:spPr>
      </p:pic>
    </p:spTree>
    <p:extLst>
      <p:ext uri="{BB962C8B-B14F-4D97-AF65-F5344CB8AC3E}">
        <p14:creationId xmlns:p14="http://schemas.microsoft.com/office/powerpoint/2010/main" val="2005184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opic lette for parents.potx" id="{C8C7F28C-A520-4A32-84CD-EDD10FD63622}" vid="{A8F2F039-6F0F-4C22-BA9E-0277E43D5EB4}"/>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8A3EB0E-C7E2-44E2-9B5A-9DE34434D9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topic lette for parents</Template>
  <TotalTime>0</TotalTime>
  <Words>253</Words>
  <Application>Microsoft Office PowerPoint</Application>
  <PresentationFormat>Custom</PresentationFormat>
  <Paragraphs>46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Travel Brochure 11 x 8.5</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2015-10-11T14:36:59Z</dcterms:created>
  <dcterms:modified xsi:type="dcterms:W3CDTF">2020-09-23T11:19:18Z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ies>
</file>